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72" r:id="rId2"/>
    <p:sldId id="271" r:id="rId3"/>
    <p:sldId id="257" r:id="rId4"/>
    <p:sldId id="260" r:id="rId5"/>
    <p:sldId id="264" r:id="rId6"/>
    <p:sldId id="262" r:id="rId7"/>
    <p:sldId id="259" r:id="rId8"/>
    <p:sldId id="261" r:id="rId9"/>
    <p:sldId id="267" r:id="rId10"/>
    <p:sldId id="263" r:id="rId11"/>
    <p:sldId id="266" r:id="rId12"/>
    <p:sldId id="268" r:id="rId13"/>
    <p:sldId id="269" r:id="rId14"/>
    <p:sldId id="270" r:id="rId15"/>
    <p:sldId id="265" r:id="rId16"/>
  </p:sldIdLst>
  <p:sldSz cx="18288000" cy="10287000"/>
  <p:notesSz cx="6858000" cy="9144000"/>
  <p:embeddedFontLst>
    <p:embeddedFont>
      <p:font typeface="Open Sauce" panose="020B0604020202020204" charset="0"/>
      <p:regular r:id="rId18"/>
    </p:embeddedFont>
    <p:embeddedFont>
      <p:font typeface="Open Sauce Bold" panose="020B0604020202020204" charset="0"/>
      <p:regular r:id="rId19"/>
    </p:embeddedFont>
    <p:embeddedFont>
      <p:font typeface="Open Sauce Light" panose="020B0604020202020204" charset="0"/>
      <p:regular r:id="rId20"/>
    </p:embeddedFont>
    <p:embeddedFont>
      <p:font typeface="Open Sauce Medium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ACFF"/>
    <a:srgbClr val="3F4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490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cheng Peng" userId="21eda27e0e4fca70" providerId="LiveId" clId="{A4A18609-436B-4D4F-BE30-22ECD3CBAAD8}"/>
    <pc:docChg chg="undo custSel delSld modSld">
      <pc:chgData name="Bocheng Peng" userId="21eda27e0e4fca70" providerId="LiveId" clId="{A4A18609-436B-4D4F-BE30-22ECD3CBAAD8}" dt="2025-03-07T07:57:06.282" v="110" actId="1076"/>
      <pc:docMkLst>
        <pc:docMk/>
      </pc:docMkLst>
      <pc:sldChg chg="del">
        <pc:chgData name="Bocheng Peng" userId="21eda27e0e4fca70" providerId="LiveId" clId="{A4A18609-436B-4D4F-BE30-22ECD3CBAAD8}" dt="2025-03-07T07:17:38.871" v="0" actId="2696"/>
        <pc:sldMkLst>
          <pc:docMk/>
          <pc:sldMk cId="0" sldId="256"/>
        </pc:sldMkLst>
      </pc:sldChg>
      <pc:sldChg chg="modSp mod">
        <pc:chgData name="Bocheng Peng" userId="21eda27e0e4fca70" providerId="LiveId" clId="{A4A18609-436B-4D4F-BE30-22ECD3CBAAD8}" dt="2025-03-07T07:19:00.596" v="1" actId="14100"/>
        <pc:sldMkLst>
          <pc:docMk/>
          <pc:sldMk cId="0" sldId="258"/>
        </pc:sldMkLst>
        <pc:spChg chg="mod">
          <ac:chgData name="Bocheng Peng" userId="21eda27e0e4fca70" providerId="LiveId" clId="{A4A18609-436B-4D4F-BE30-22ECD3CBAAD8}" dt="2025-03-07T07:19:00.596" v="1" actId="14100"/>
          <ac:spMkLst>
            <pc:docMk/>
            <pc:sldMk cId="0" sldId="258"/>
            <ac:spMk id="18" creationId="{00000000-0000-0000-0000-000000000000}"/>
          </ac:spMkLst>
        </pc:spChg>
      </pc:sldChg>
      <pc:sldChg chg="delSp modSp mod">
        <pc:chgData name="Bocheng Peng" userId="21eda27e0e4fca70" providerId="LiveId" clId="{A4A18609-436B-4D4F-BE30-22ECD3CBAAD8}" dt="2025-03-07T07:46:32.881" v="96" actId="20577"/>
        <pc:sldMkLst>
          <pc:docMk/>
          <pc:sldMk cId="0" sldId="260"/>
        </pc:sldMkLst>
        <pc:spChg chg="mod">
          <ac:chgData name="Bocheng Peng" userId="21eda27e0e4fca70" providerId="LiveId" clId="{A4A18609-436B-4D4F-BE30-22ECD3CBAAD8}" dt="2025-03-07T07:46:32.881" v="96" actId="20577"/>
          <ac:spMkLst>
            <pc:docMk/>
            <pc:sldMk cId="0" sldId="260"/>
            <ac:spMk id="15" creationId="{00000000-0000-0000-0000-000000000000}"/>
          </ac:spMkLst>
        </pc:spChg>
        <pc:spChg chg="mod">
          <ac:chgData name="Bocheng Peng" userId="21eda27e0e4fca70" providerId="LiveId" clId="{A4A18609-436B-4D4F-BE30-22ECD3CBAAD8}" dt="2025-03-07T07:21:07.635" v="12" actId="14100"/>
          <ac:spMkLst>
            <pc:docMk/>
            <pc:sldMk cId="0" sldId="260"/>
            <ac:spMk id="16" creationId="{00000000-0000-0000-0000-000000000000}"/>
          </ac:spMkLst>
        </pc:spChg>
        <pc:spChg chg="del">
          <ac:chgData name="Bocheng Peng" userId="21eda27e0e4fca70" providerId="LiveId" clId="{A4A18609-436B-4D4F-BE30-22ECD3CBAAD8}" dt="2025-03-07T07:26:58.309" v="15" actId="478"/>
          <ac:spMkLst>
            <pc:docMk/>
            <pc:sldMk cId="0" sldId="260"/>
            <ac:spMk id="23" creationId="{28651036-D383-F7E4-0B38-EFDE4F1FA937}"/>
          </ac:spMkLst>
        </pc:spChg>
        <pc:spChg chg="del">
          <ac:chgData name="Bocheng Peng" userId="21eda27e0e4fca70" providerId="LiveId" clId="{A4A18609-436B-4D4F-BE30-22ECD3CBAAD8}" dt="2025-03-07T07:26:54.255" v="14" actId="478"/>
          <ac:spMkLst>
            <pc:docMk/>
            <pc:sldMk cId="0" sldId="260"/>
            <ac:spMk id="28" creationId="{147AC9E4-C27A-6977-E560-B1710FB38C8E}"/>
          </ac:spMkLst>
        </pc:spChg>
      </pc:sldChg>
      <pc:sldChg chg="modSp mod">
        <pc:chgData name="Bocheng Peng" userId="21eda27e0e4fca70" providerId="LiveId" clId="{A4A18609-436B-4D4F-BE30-22ECD3CBAAD8}" dt="2025-03-07T07:54:42.741" v="105"/>
        <pc:sldMkLst>
          <pc:docMk/>
          <pc:sldMk cId="0" sldId="261"/>
        </pc:sldMkLst>
        <pc:spChg chg="mod">
          <ac:chgData name="Bocheng Peng" userId="21eda27e0e4fca70" providerId="LiveId" clId="{A4A18609-436B-4D4F-BE30-22ECD3CBAAD8}" dt="2025-03-07T07:54:42.741" v="105"/>
          <ac:spMkLst>
            <pc:docMk/>
            <pc:sldMk cId="0" sldId="261"/>
            <ac:spMk id="19" creationId="{00000000-0000-0000-0000-000000000000}"/>
          </ac:spMkLst>
        </pc:spChg>
      </pc:sldChg>
      <pc:sldChg chg="modSp mod">
        <pc:chgData name="Bocheng Peng" userId="21eda27e0e4fca70" providerId="LiveId" clId="{A4A18609-436B-4D4F-BE30-22ECD3CBAAD8}" dt="2025-03-07T07:55:34.257" v="107" actId="5793"/>
        <pc:sldMkLst>
          <pc:docMk/>
          <pc:sldMk cId="0" sldId="263"/>
        </pc:sldMkLst>
        <pc:spChg chg="mod">
          <ac:chgData name="Bocheng Peng" userId="21eda27e0e4fca70" providerId="LiveId" clId="{A4A18609-436B-4D4F-BE30-22ECD3CBAAD8}" dt="2025-03-07T07:55:34.257" v="107" actId="5793"/>
          <ac:spMkLst>
            <pc:docMk/>
            <pc:sldMk cId="0" sldId="263"/>
            <ac:spMk id="18" creationId="{00000000-0000-0000-0000-000000000000}"/>
          </ac:spMkLst>
        </pc:spChg>
      </pc:sldChg>
      <pc:sldChg chg="modSp mod">
        <pc:chgData name="Bocheng Peng" userId="21eda27e0e4fca70" providerId="LiveId" clId="{A4A18609-436B-4D4F-BE30-22ECD3CBAAD8}" dt="2025-03-07T07:56:42.739" v="108" actId="120"/>
        <pc:sldMkLst>
          <pc:docMk/>
          <pc:sldMk cId="212301759" sldId="269"/>
        </pc:sldMkLst>
        <pc:spChg chg="mod">
          <ac:chgData name="Bocheng Peng" userId="21eda27e0e4fca70" providerId="LiveId" clId="{A4A18609-436B-4D4F-BE30-22ECD3CBAAD8}" dt="2025-03-07T07:56:42.739" v="108" actId="120"/>
          <ac:spMkLst>
            <pc:docMk/>
            <pc:sldMk cId="212301759" sldId="269"/>
            <ac:spMk id="19" creationId="{C32B9B45-BE69-AB97-E2D0-EA3863BD091F}"/>
          </ac:spMkLst>
        </pc:spChg>
      </pc:sldChg>
      <pc:sldChg chg="modSp mod">
        <pc:chgData name="Bocheng Peng" userId="21eda27e0e4fca70" providerId="LiveId" clId="{A4A18609-436B-4D4F-BE30-22ECD3CBAAD8}" dt="2025-03-07T07:57:06.282" v="110" actId="1076"/>
        <pc:sldMkLst>
          <pc:docMk/>
          <pc:sldMk cId="3469550209" sldId="270"/>
        </pc:sldMkLst>
        <pc:spChg chg="mod">
          <ac:chgData name="Bocheng Peng" userId="21eda27e0e4fca70" providerId="LiveId" clId="{A4A18609-436B-4D4F-BE30-22ECD3CBAAD8}" dt="2025-03-07T07:57:05.168" v="109" actId="120"/>
          <ac:spMkLst>
            <pc:docMk/>
            <pc:sldMk cId="3469550209" sldId="270"/>
            <ac:spMk id="19" creationId="{BAC01EC7-D751-32AA-0753-EC4FE1DA02AF}"/>
          </ac:spMkLst>
        </pc:spChg>
        <pc:spChg chg="mod">
          <ac:chgData name="Bocheng Peng" userId="21eda27e0e4fca70" providerId="LiveId" clId="{A4A18609-436B-4D4F-BE30-22ECD3CBAAD8}" dt="2025-03-07T07:57:06.282" v="110" actId="1076"/>
          <ac:spMkLst>
            <pc:docMk/>
            <pc:sldMk cId="3469550209" sldId="270"/>
            <ac:spMk id="27" creationId="{DF46C893-95AB-6296-5EFB-98C37A30E92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007B0-2ED4-40CD-976E-3849B446B40E}" type="datetimeFigureOut">
              <a:rPr lang="LID4096" smtClean="0"/>
              <a:t>04/07/2025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C25CE-BB8E-45DD-917F-F015891B17F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82290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kern="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Refactor for Design Patterns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C25CE-BB8E-45DD-917F-F015891B17FC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65641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Xml accessor, implement a generic assessor, how to transform xml to 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C25CE-BB8E-45DD-917F-F015891B17FC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332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slide" Target="slide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3.svg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1.svg"/><Relationship Id="rId10" Type="http://schemas.openxmlformats.org/officeDocument/2006/relationships/image" Target="../media/image2.svg"/><Relationship Id="rId4" Type="http://schemas.openxmlformats.org/officeDocument/2006/relationships/image" Target="../media/image10.png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svg"/><Relationship Id="rId7" Type="http://schemas.openxmlformats.org/officeDocument/2006/relationships/image" Target="../media/image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AE1228-C7C0-D565-E0E8-2F437A89B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6E720725-B5A5-6C37-900A-708C8FF3FA45}"/>
              </a:ext>
            </a:extLst>
          </p:cNvPr>
          <p:cNvGrpSpPr/>
          <p:nvPr/>
        </p:nvGrpSpPr>
        <p:grpSpPr>
          <a:xfrm>
            <a:off x="17968771" y="-1647608"/>
            <a:ext cx="1919429" cy="566532"/>
            <a:chOff x="0" y="0"/>
            <a:chExt cx="505529" cy="149210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12FA8544-4C44-AE89-DF87-DEC6658DA77A}"/>
                </a:ext>
              </a:extLst>
            </p:cNvPr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57FF">
                    <a:alpha val="100000"/>
                  </a:srgbClr>
                </a:gs>
                <a:gs pos="100000">
                  <a:srgbClr val="FCAC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LID4096"/>
            </a:p>
          </p:txBody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E493BF0C-CF97-8A28-A2A2-C068910A16A7}"/>
                </a:ext>
              </a:extLst>
            </p:cNvPr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5">
            <a:extLst>
              <a:ext uri="{FF2B5EF4-FFF2-40B4-BE49-F238E27FC236}">
                <a16:creationId xmlns:a16="http://schemas.microsoft.com/office/drawing/2014/main" id="{5762C618-39FE-560A-5D08-48855BD5084E}"/>
              </a:ext>
            </a:extLst>
          </p:cNvPr>
          <p:cNvSpPr/>
          <p:nvPr/>
        </p:nvSpPr>
        <p:spPr>
          <a:xfrm rot="16200000">
            <a:off x="5443169" y="5541841"/>
            <a:ext cx="7401663" cy="18288000"/>
          </a:xfrm>
          <a:custGeom>
            <a:avLst/>
            <a:gdLst/>
            <a:ahLst/>
            <a:cxnLst/>
            <a:rect l="l" t="t" r="r" b="b"/>
            <a:pathLst>
              <a:path w="7401663" h="18288000">
                <a:moveTo>
                  <a:pt x="0" y="0"/>
                </a:moveTo>
                <a:lnTo>
                  <a:pt x="7401662" y="0"/>
                </a:lnTo>
                <a:lnTo>
                  <a:pt x="7401662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7016"/>
            </a:stretch>
          </a:blipFill>
        </p:spPr>
        <p:txBody>
          <a:bodyPr/>
          <a:lstStyle/>
          <a:p>
            <a:endParaRPr lang="LID4096" dirty="0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3AFE368E-F8F8-74FD-7D4C-E57F235D4888}"/>
              </a:ext>
            </a:extLst>
          </p:cNvPr>
          <p:cNvSpPr txBox="1"/>
          <p:nvPr/>
        </p:nvSpPr>
        <p:spPr>
          <a:xfrm>
            <a:off x="18217841" y="-1560876"/>
            <a:ext cx="14212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Page 01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3422B53B-CC2E-5A25-84F2-CCF0F905D081}"/>
              </a:ext>
            </a:extLst>
          </p:cNvPr>
          <p:cNvSpPr txBox="1"/>
          <p:nvPr/>
        </p:nvSpPr>
        <p:spPr>
          <a:xfrm>
            <a:off x="3154483" y="10588400"/>
            <a:ext cx="12747285" cy="230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956"/>
              </a:lnSpc>
              <a:spcBef>
                <a:spcPct val="0"/>
              </a:spcBef>
            </a:pPr>
            <a:r>
              <a:rPr lang="en-US" sz="13540" b="1" spc="-636" dirty="0" err="1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Jabberpoint</a:t>
            </a:r>
            <a:endParaRPr lang="en-US" sz="13540" b="1" spc="-636" dirty="0">
              <a:solidFill>
                <a:srgbClr val="FFFFFF"/>
              </a:solidFill>
              <a:latin typeface="Open Sauce Medium"/>
              <a:ea typeface="Open Sauce Medium"/>
              <a:cs typeface="Open Sauce Medium"/>
              <a:sym typeface="Open Sauce Medium"/>
            </a:endParaRPr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id="{E524A3CE-52A8-2650-E32B-F022C422F4D8}"/>
              </a:ext>
            </a:extLst>
          </p:cNvPr>
          <p:cNvSpPr txBox="1"/>
          <p:nvPr/>
        </p:nvSpPr>
        <p:spPr>
          <a:xfrm>
            <a:off x="4479435" y="-1581843"/>
            <a:ext cx="9052468" cy="1126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98"/>
              </a:lnSpc>
              <a:spcBef>
                <a:spcPct val="0"/>
              </a:spcBef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Improvement Advice</a:t>
            </a:r>
          </a:p>
        </p:txBody>
      </p:sp>
      <p:grpSp>
        <p:nvGrpSpPr>
          <p:cNvPr id="38" name="Group 15">
            <a:extLst>
              <a:ext uri="{FF2B5EF4-FFF2-40B4-BE49-F238E27FC236}">
                <a16:creationId xmlns:a16="http://schemas.microsoft.com/office/drawing/2014/main" id="{4B442D5B-7700-856C-E39F-1045A4DD1223}"/>
              </a:ext>
            </a:extLst>
          </p:cNvPr>
          <p:cNvGrpSpPr/>
          <p:nvPr/>
        </p:nvGrpSpPr>
        <p:grpSpPr>
          <a:xfrm>
            <a:off x="8582415" y="12152159"/>
            <a:ext cx="1919429" cy="566532"/>
            <a:chOff x="0" y="0"/>
            <a:chExt cx="505529" cy="149210"/>
          </a:xfrm>
        </p:grpSpPr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2D74DD0E-DE52-79F8-89A2-BA7AD097728A}"/>
                </a:ext>
              </a:extLst>
            </p:cNvPr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57FF">
                    <a:alpha val="100000"/>
                  </a:srgbClr>
                </a:gs>
                <a:gs pos="100000">
                  <a:srgbClr val="FCAC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LID4096" i="1"/>
            </a:p>
          </p:txBody>
        </p:sp>
        <p:sp>
          <p:nvSpPr>
            <p:cNvPr id="40" name="TextBox 17">
              <a:extLst>
                <a:ext uri="{FF2B5EF4-FFF2-40B4-BE49-F238E27FC236}">
                  <a16:creationId xmlns:a16="http://schemas.microsoft.com/office/drawing/2014/main" id="{A34C029C-B3E4-2D46-DC50-CADAC7766F96}"/>
                </a:ext>
              </a:extLst>
            </p:cNvPr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i="1"/>
            </a:p>
          </p:txBody>
        </p:sp>
      </p:grpSp>
      <p:sp>
        <p:nvSpPr>
          <p:cNvPr id="41" name="TextBox 18">
            <a:extLst>
              <a:ext uri="{FF2B5EF4-FFF2-40B4-BE49-F238E27FC236}">
                <a16:creationId xmlns:a16="http://schemas.microsoft.com/office/drawing/2014/main" id="{16B56FD6-84DF-E472-6558-66F4FC675046}"/>
              </a:ext>
            </a:extLst>
          </p:cNvPr>
          <p:cNvSpPr txBox="1"/>
          <p:nvPr/>
        </p:nvSpPr>
        <p:spPr>
          <a:xfrm>
            <a:off x="8601465" y="12246512"/>
            <a:ext cx="192541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spc="3" dirty="0">
                <a:solidFill>
                  <a:schemeClr val="bg1"/>
                </a:solidFill>
                <a:latin typeface="Open Sauce Bold"/>
                <a:ea typeface="Open Sauce Bold"/>
                <a:cs typeface="Open Sauce Bold"/>
                <a:sym typeface="Open Sauce 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Next Slide</a:t>
            </a:r>
            <a:endParaRPr lang="en-US" sz="1899" spc="3" dirty="0">
              <a:solidFill>
                <a:schemeClr val="bg1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2" name="TextBox 19">
            <a:extLst>
              <a:ext uri="{FF2B5EF4-FFF2-40B4-BE49-F238E27FC236}">
                <a16:creationId xmlns:a16="http://schemas.microsoft.com/office/drawing/2014/main" id="{65F5F4CA-77A5-FBAD-708D-BA716F3ADA01}"/>
              </a:ext>
            </a:extLst>
          </p:cNvPr>
          <p:cNvSpPr txBox="1"/>
          <p:nvPr/>
        </p:nvSpPr>
        <p:spPr>
          <a:xfrm>
            <a:off x="-6621684" y="9046812"/>
            <a:ext cx="4747340" cy="422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1"/>
              </a:lnSpc>
            </a:pPr>
            <a:r>
              <a:rPr lang="en-US" sz="247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Thu Tran</a:t>
            </a:r>
          </a:p>
        </p:txBody>
      </p:sp>
      <p:sp>
        <p:nvSpPr>
          <p:cNvPr id="43" name="TextBox 20">
            <a:extLst>
              <a:ext uri="{FF2B5EF4-FFF2-40B4-BE49-F238E27FC236}">
                <a16:creationId xmlns:a16="http://schemas.microsoft.com/office/drawing/2014/main" id="{5D4749CA-5CF8-DCCC-42DB-6B40EDFE34A5}"/>
              </a:ext>
            </a:extLst>
          </p:cNvPr>
          <p:cNvSpPr txBox="1"/>
          <p:nvPr/>
        </p:nvSpPr>
        <p:spPr>
          <a:xfrm>
            <a:off x="19888200" y="9170604"/>
            <a:ext cx="4747340" cy="422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61"/>
              </a:lnSpc>
            </a:pPr>
            <a:r>
              <a:rPr lang="en-US" sz="2472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Bocheng</a:t>
            </a:r>
            <a:r>
              <a:rPr lang="en-US" sz="247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Peng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0CC47C1-13F4-F3B7-E225-D4D42E444B0F}"/>
              </a:ext>
            </a:extLst>
          </p:cNvPr>
          <p:cNvSpPr txBox="1"/>
          <p:nvPr/>
        </p:nvSpPr>
        <p:spPr>
          <a:xfrm>
            <a:off x="8755190" y="14053826"/>
            <a:ext cx="1274721" cy="422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-</a:t>
            </a: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8B74DC5E-8A0A-D897-F1E8-255D86AD5BE0}"/>
              </a:ext>
            </a:extLst>
          </p:cNvPr>
          <p:cNvSpPr/>
          <p:nvPr/>
        </p:nvSpPr>
        <p:spPr>
          <a:xfrm rot="16200000" flipH="1">
            <a:off x="18677330" y="8187052"/>
            <a:ext cx="9145756" cy="9162415"/>
          </a:xfrm>
          <a:custGeom>
            <a:avLst/>
            <a:gdLst/>
            <a:ahLst/>
            <a:cxnLst/>
            <a:rect l="l" t="t" r="r" b="b"/>
            <a:pathLst>
              <a:path w="9145756" h="9162415">
                <a:moveTo>
                  <a:pt x="9145757" y="0"/>
                </a:moveTo>
                <a:lnTo>
                  <a:pt x="0" y="0"/>
                </a:lnTo>
                <a:lnTo>
                  <a:pt x="0" y="9162415"/>
                </a:lnTo>
                <a:lnTo>
                  <a:pt x="9145757" y="9162415"/>
                </a:lnTo>
                <a:lnTo>
                  <a:pt x="914575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8C4E0783-76A8-A0D6-D977-B8D101A04257}"/>
              </a:ext>
            </a:extLst>
          </p:cNvPr>
          <p:cNvSpPr/>
          <p:nvPr/>
        </p:nvSpPr>
        <p:spPr>
          <a:xfrm>
            <a:off x="2957039" y="-8765387"/>
            <a:ext cx="7672410" cy="7672410"/>
          </a:xfrm>
          <a:custGeom>
            <a:avLst/>
            <a:gdLst/>
            <a:ahLst/>
            <a:cxnLst/>
            <a:rect l="l" t="t" r="r" b="b"/>
            <a:pathLst>
              <a:path w="7672410" h="7672410">
                <a:moveTo>
                  <a:pt x="0" y="0"/>
                </a:moveTo>
                <a:lnTo>
                  <a:pt x="7672409" y="0"/>
                </a:lnTo>
                <a:lnTo>
                  <a:pt x="7672409" y="7672409"/>
                </a:lnTo>
                <a:lnTo>
                  <a:pt x="0" y="76724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47" name="TextBox 14">
            <a:extLst>
              <a:ext uri="{FF2B5EF4-FFF2-40B4-BE49-F238E27FC236}">
                <a16:creationId xmlns:a16="http://schemas.microsoft.com/office/drawing/2014/main" id="{AACDC24B-B5CB-5281-E7D0-8AC7000130EA}"/>
              </a:ext>
            </a:extLst>
          </p:cNvPr>
          <p:cNvSpPr txBox="1"/>
          <p:nvPr/>
        </p:nvSpPr>
        <p:spPr>
          <a:xfrm>
            <a:off x="-18235960" y="3976693"/>
            <a:ext cx="5741000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Refactor for</a:t>
            </a:r>
          </a:p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Design Patterns</a:t>
            </a:r>
          </a:p>
        </p:txBody>
      </p:sp>
      <p:sp>
        <p:nvSpPr>
          <p:cNvPr id="48" name="TextBox 15">
            <a:extLst>
              <a:ext uri="{FF2B5EF4-FFF2-40B4-BE49-F238E27FC236}">
                <a16:creationId xmlns:a16="http://schemas.microsoft.com/office/drawing/2014/main" id="{78EC02DC-D2B8-318B-EEBA-9B4EE876E067}"/>
              </a:ext>
            </a:extLst>
          </p:cNvPr>
          <p:cNvSpPr txBox="1"/>
          <p:nvPr/>
        </p:nvSpPr>
        <p:spPr>
          <a:xfrm>
            <a:off x="20440280" y="1143000"/>
            <a:ext cx="7128784" cy="4326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Problem: 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Menu actions are tightly coupled to UI components. UI components (e.g., 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MenuController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should only handle user interaction (e.g., displaying menus, capturing clicks). Business logic (e.g., navigating slides) should be handled by command objects.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8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5000"/>
              </a:lnSpc>
              <a:spcAft>
                <a:spcPts val="300"/>
              </a:spcAft>
              <a:buNone/>
              <a:tabLst>
                <a:tab pos="914400" algn="l"/>
              </a:tabLst>
            </a:pPr>
            <a:r>
              <a:rPr lang="en-GB" sz="20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Encapsulate Actions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Define “command” interface (</a:t>
            </a:r>
            <a:r>
              <a:rPr lang="en-GB" sz="2000" kern="0" dirty="0">
                <a:solidFill>
                  <a:schemeClr val="bg1"/>
                </a:solidFill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implemented by 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NextSlideCommand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SavePresentationCommand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to decouple UI from logic.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TextBox 16">
            <a:extLst>
              <a:ext uri="{FF2B5EF4-FFF2-40B4-BE49-F238E27FC236}">
                <a16:creationId xmlns:a16="http://schemas.microsoft.com/office/drawing/2014/main" id="{63E90575-2C8F-026C-7D3E-965277A463E6}"/>
              </a:ext>
            </a:extLst>
          </p:cNvPr>
          <p:cNvSpPr txBox="1"/>
          <p:nvPr/>
        </p:nvSpPr>
        <p:spPr>
          <a:xfrm>
            <a:off x="15902215" y="13559993"/>
            <a:ext cx="5152572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500"/>
              </a:lnSpc>
            </a:pPr>
            <a:r>
              <a:rPr lang="en-US" sz="5000" b="1" spc="10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Command Pattern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5C76788-A688-55E5-5653-01014F010DAC}"/>
              </a:ext>
            </a:extLst>
          </p:cNvPr>
          <p:cNvGrpSpPr/>
          <p:nvPr/>
        </p:nvGrpSpPr>
        <p:grpSpPr>
          <a:xfrm>
            <a:off x="4617766" y="-2329046"/>
            <a:ext cx="9130305" cy="713498"/>
            <a:chOff x="4592426" y="659090"/>
            <a:chExt cx="9130305" cy="713498"/>
          </a:xfrm>
        </p:grpSpPr>
        <p:sp>
          <p:nvSpPr>
            <p:cNvPr id="51" name="TextBox 6">
              <a:extLst>
                <a:ext uri="{FF2B5EF4-FFF2-40B4-BE49-F238E27FC236}">
                  <a16:creationId xmlns:a16="http://schemas.microsoft.com/office/drawing/2014/main" id="{3A0D2FF7-9D06-3D3E-5884-8F13A1A4889B}"/>
                </a:ext>
              </a:extLst>
            </p:cNvPr>
            <p:cNvSpPr txBox="1"/>
            <p:nvPr/>
          </p:nvSpPr>
          <p:spPr>
            <a:xfrm>
              <a:off x="4592426" y="659090"/>
              <a:ext cx="1662550" cy="347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b="1" spc="4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Home</a:t>
              </a:r>
            </a:p>
          </p:txBody>
        </p:sp>
        <p:sp>
          <p:nvSpPr>
            <p:cNvPr id="52" name="TextBox 7">
              <a:extLst>
                <a:ext uri="{FF2B5EF4-FFF2-40B4-BE49-F238E27FC236}">
                  <a16:creationId xmlns:a16="http://schemas.microsoft.com/office/drawing/2014/main" id="{431F5E3D-5391-0713-34C6-4CFEC6D01DBE}"/>
                </a:ext>
              </a:extLst>
            </p:cNvPr>
            <p:cNvSpPr txBox="1"/>
            <p:nvPr/>
          </p:nvSpPr>
          <p:spPr>
            <a:xfrm>
              <a:off x="6856548" y="661303"/>
              <a:ext cx="1907082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Refactor for Design Pattern</a:t>
              </a: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FF3A7424-0F0A-84AF-F5BB-7771F7B28DE0}"/>
                </a:ext>
              </a:extLst>
            </p:cNvPr>
            <p:cNvSpPr txBox="1"/>
            <p:nvPr/>
          </p:nvSpPr>
          <p:spPr>
            <a:xfrm>
              <a:off x="9564171" y="661303"/>
              <a:ext cx="1589190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Principle Concern</a:t>
              </a:r>
            </a:p>
          </p:txBody>
        </p:sp>
        <p:sp>
          <p:nvSpPr>
            <p:cNvPr id="54" name="TextBox 9">
              <a:extLst>
                <a:ext uri="{FF2B5EF4-FFF2-40B4-BE49-F238E27FC236}">
                  <a16:creationId xmlns:a16="http://schemas.microsoft.com/office/drawing/2014/main" id="{6EAB1D97-C710-87E2-3820-E86CC8FA426E}"/>
                </a:ext>
              </a:extLst>
            </p:cNvPr>
            <p:cNvSpPr txBox="1"/>
            <p:nvPr/>
          </p:nvSpPr>
          <p:spPr>
            <a:xfrm>
              <a:off x="11497756" y="659090"/>
              <a:ext cx="2224975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Further Improvements</a:t>
              </a:r>
            </a:p>
          </p:txBody>
        </p:sp>
      </p:grpSp>
      <p:sp>
        <p:nvSpPr>
          <p:cNvPr id="55" name="TextBox 6">
            <a:extLst>
              <a:ext uri="{FF2B5EF4-FFF2-40B4-BE49-F238E27FC236}">
                <a16:creationId xmlns:a16="http://schemas.microsoft.com/office/drawing/2014/main" id="{8BF4DF34-438A-AFFB-7F46-1E674FF99FBE}"/>
              </a:ext>
            </a:extLst>
          </p:cNvPr>
          <p:cNvSpPr txBox="1"/>
          <p:nvPr/>
        </p:nvSpPr>
        <p:spPr>
          <a:xfrm>
            <a:off x="4632737" y="-1712122"/>
            <a:ext cx="1662550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Home</a:t>
            </a: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4EF554CF-7E43-C12E-4FC0-6E8527D7C619}"/>
              </a:ext>
            </a:extLst>
          </p:cNvPr>
          <p:cNvSpPr txBox="1"/>
          <p:nvPr/>
        </p:nvSpPr>
        <p:spPr>
          <a:xfrm>
            <a:off x="6936202" y="-1287270"/>
            <a:ext cx="1907082" cy="71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Refactor for Design Pattern</a:t>
            </a:r>
          </a:p>
        </p:txBody>
      </p:sp>
      <p:sp>
        <p:nvSpPr>
          <p:cNvPr id="57" name="TextBox 8">
            <a:extLst>
              <a:ext uri="{FF2B5EF4-FFF2-40B4-BE49-F238E27FC236}">
                <a16:creationId xmlns:a16="http://schemas.microsoft.com/office/drawing/2014/main" id="{62887674-BCCD-1A24-9E49-DB84AC203DF1}"/>
              </a:ext>
            </a:extLst>
          </p:cNvPr>
          <p:cNvSpPr txBox="1"/>
          <p:nvPr/>
        </p:nvSpPr>
        <p:spPr>
          <a:xfrm>
            <a:off x="9598403" y="-1140717"/>
            <a:ext cx="1589190" cy="71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Principle Concern</a:t>
            </a:r>
          </a:p>
        </p:txBody>
      </p:sp>
      <p:sp>
        <p:nvSpPr>
          <p:cNvPr id="58" name="TextBox 9">
            <a:extLst>
              <a:ext uri="{FF2B5EF4-FFF2-40B4-BE49-F238E27FC236}">
                <a16:creationId xmlns:a16="http://schemas.microsoft.com/office/drawing/2014/main" id="{6DE33571-911D-036B-BB1E-F712FBE6FE3D}"/>
              </a:ext>
            </a:extLst>
          </p:cNvPr>
          <p:cNvSpPr txBox="1"/>
          <p:nvPr/>
        </p:nvSpPr>
        <p:spPr>
          <a:xfrm>
            <a:off x="11583590" y="-931628"/>
            <a:ext cx="2224975" cy="71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Further Improvements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49B7244-3F24-FD73-0252-A76DC2879843}"/>
              </a:ext>
            </a:extLst>
          </p:cNvPr>
          <p:cNvGrpSpPr/>
          <p:nvPr/>
        </p:nvGrpSpPr>
        <p:grpSpPr>
          <a:xfrm>
            <a:off x="4440516" y="-1310683"/>
            <a:ext cx="9130305" cy="713498"/>
            <a:chOff x="4592426" y="659090"/>
            <a:chExt cx="9130305" cy="713498"/>
          </a:xfrm>
        </p:grpSpPr>
        <p:sp>
          <p:nvSpPr>
            <p:cNvPr id="60" name="TextBox 6">
              <a:extLst>
                <a:ext uri="{FF2B5EF4-FFF2-40B4-BE49-F238E27FC236}">
                  <a16:creationId xmlns:a16="http://schemas.microsoft.com/office/drawing/2014/main" id="{223E3A9D-CCE3-40FB-31BF-72CFAFB64A2B}"/>
                </a:ext>
              </a:extLst>
            </p:cNvPr>
            <p:cNvSpPr txBox="1"/>
            <p:nvPr/>
          </p:nvSpPr>
          <p:spPr>
            <a:xfrm>
              <a:off x="4592426" y="659090"/>
              <a:ext cx="1662550" cy="347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b="1" spc="4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Home</a:t>
              </a:r>
            </a:p>
          </p:txBody>
        </p:sp>
        <p:sp>
          <p:nvSpPr>
            <p:cNvPr id="61" name="TextBox 7">
              <a:extLst>
                <a:ext uri="{FF2B5EF4-FFF2-40B4-BE49-F238E27FC236}">
                  <a16:creationId xmlns:a16="http://schemas.microsoft.com/office/drawing/2014/main" id="{2D25AAA4-ECBE-1AAA-CC23-B8751263C923}"/>
                </a:ext>
              </a:extLst>
            </p:cNvPr>
            <p:cNvSpPr txBox="1"/>
            <p:nvPr/>
          </p:nvSpPr>
          <p:spPr>
            <a:xfrm>
              <a:off x="6856548" y="661303"/>
              <a:ext cx="1907082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Refactor for Design Pattern</a:t>
              </a:r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28FC5FD6-5B64-A879-4468-B8074A6296BC}"/>
                </a:ext>
              </a:extLst>
            </p:cNvPr>
            <p:cNvSpPr txBox="1"/>
            <p:nvPr/>
          </p:nvSpPr>
          <p:spPr>
            <a:xfrm>
              <a:off x="9564171" y="661303"/>
              <a:ext cx="1589190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Principle Concern</a:t>
              </a:r>
            </a:p>
          </p:txBody>
        </p:sp>
        <p:sp>
          <p:nvSpPr>
            <p:cNvPr id="63" name="TextBox 9">
              <a:extLst>
                <a:ext uri="{FF2B5EF4-FFF2-40B4-BE49-F238E27FC236}">
                  <a16:creationId xmlns:a16="http://schemas.microsoft.com/office/drawing/2014/main" id="{CB80856E-57EC-D22A-5E50-2E20E5C18002}"/>
                </a:ext>
              </a:extLst>
            </p:cNvPr>
            <p:cNvSpPr txBox="1"/>
            <p:nvPr/>
          </p:nvSpPr>
          <p:spPr>
            <a:xfrm>
              <a:off x="11497756" y="659090"/>
              <a:ext cx="2224975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Further Improvements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4662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81179" y="576468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57FF">
                    <a:alpha val="100000"/>
                  </a:srgbClr>
                </a:gs>
                <a:gs pos="100000">
                  <a:srgbClr val="FCAC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 flipV="1">
            <a:off x="-1449175" y="-220557"/>
            <a:ext cx="8558066" cy="8573655"/>
          </a:xfrm>
          <a:custGeom>
            <a:avLst/>
            <a:gdLst/>
            <a:ahLst/>
            <a:cxnLst/>
            <a:rect l="l" t="t" r="r" b="b"/>
            <a:pathLst>
              <a:path w="8558066" h="8573655">
                <a:moveTo>
                  <a:pt x="0" y="8573655"/>
                </a:moveTo>
                <a:lnTo>
                  <a:pt x="8558067" y="8573655"/>
                </a:lnTo>
                <a:lnTo>
                  <a:pt x="8558067" y="0"/>
                </a:lnTo>
                <a:lnTo>
                  <a:pt x="0" y="0"/>
                </a:lnTo>
                <a:lnTo>
                  <a:pt x="0" y="857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6" name="Group 6"/>
          <p:cNvGrpSpPr/>
          <p:nvPr/>
        </p:nvGrpSpPr>
        <p:grpSpPr>
          <a:xfrm>
            <a:off x="-874539" y="2412277"/>
            <a:ext cx="10075689" cy="3733047"/>
            <a:chOff x="0" y="0"/>
            <a:chExt cx="1560988" cy="5783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0988" cy="578347"/>
            </a:xfrm>
            <a:custGeom>
              <a:avLst/>
              <a:gdLst/>
              <a:ahLst/>
              <a:cxnLst/>
              <a:rect l="l" t="t" r="r" b="b"/>
              <a:pathLst>
                <a:path w="1560988" h="578347">
                  <a:moveTo>
                    <a:pt x="60702" y="0"/>
                  </a:moveTo>
                  <a:lnTo>
                    <a:pt x="1500286" y="0"/>
                  </a:lnTo>
                  <a:cubicBezTo>
                    <a:pt x="1533811" y="0"/>
                    <a:pt x="1560988" y="27177"/>
                    <a:pt x="1560988" y="60702"/>
                  </a:cubicBezTo>
                  <a:lnTo>
                    <a:pt x="1560988" y="517645"/>
                  </a:lnTo>
                  <a:cubicBezTo>
                    <a:pt x="1560988" y="551170"/>
                    <a:pt x="1533811" y="578347"/>
                    <a:pt x="1500286" y="578347"/>
                  </a:cubicBezTo>
                  <a:lnTo>
                    <a:pt x="60702" y="578347"/>
                  </a:lnTo>
                  <a:cubicBezTo>
                    <a:pt x="27177" y="578347"/>
                    <a:pt x="0" y="551170"/>
                    <a:pt x="0" y="517645"/>
                  </a:cubicBezTo>
                  <a:lnTo>
                    <a:pt x="0" y="60702"/>
                  </a:lnTo>
                  <a:cubicBezTo>
                    <a:pt x="0" y="27177"/>
                    <a:pt x="27177" y="0"/>
                    <a:pt x="60702" y="0"/>
                  </a:cubicBezTo>
                  <a:close/>
                </a:path>
              </a:pathLst>
            </a:custGeom>
            <a:blipFill>
              <a:blip r:embed="rId4"/>
              <a:stretch>
                <a:fillRect l="-2928" r="-2928"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8" name="Freeform 8"/>
          <p:cNvSpPr/>
          <p:nvPr/>
        </p:nvSpPr>
        <p:spPr>
          <a:xfrm flipV="1">
            <a:off x="12020093" y="5548144"/>
            <a:ext cx="7420312" cy="7420312"/>
          </a:xfrm>
          <a:custGeom>
            <a:avLst/>
            <a:gdLst/>
            <a:ahLst/>
            <a:cxnLst/>
            <a:rect l="l" t="t" r="r" b="b"/>
            <a:pathLst>
              <a:path w="7420312" h="7420312">
                <a:moveTo>
                  <a:pt x="0" y="7420312"/>
                </a:moveTo>
                <a:lnTo>
                  <a:pt x="7420312" y="7420312"/>
                </a:lnTo>
                <a:lnTo>
                  <a:pt x="7420312" y="0"/>
                </a:lnTo>
                <a:lnTo>
                  <a:pt x="0" y="0"/>
                </a:lnTo>
                <a:lnTo>
                  <a:pt x="0" y="742031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3" name="TextBox 13"/>
          <p:cNvSpPr txBox="1"/>
          <p:nvPr/>
        </p:nvSpPr>
        <p:spPr>
          <a:xfrm>
            <a:off x="15730249" y="663200"/>
            <a:ext cx="14212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Page 10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3976" y="7421421"/>
            <a:ext cx="744002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500"/>
              </a:lnSpc>
            </a:pPr>
            <a:r>
              <a:rPr lang="en-GB" sz="5400" b="1" kern="0" dirty="0" err="1">
                <a:solidFill>
                  <a:schemeClr val="bg1"/>
                </a:solidFill>
                <a:effectLst/>
                <a:latin typeface="Open Sauce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Liskov</a:t>
            </a:r>
            <a:r>
              <a:rPr lang="en-GB" sz="5400" b="1" kern="0" dirty="0">
                <a:solidFill>
                  <a:schemeClr val="bg1"/>
                </a:solidFill>
                <a:effectLst/>
                <a:latin typeface="Open Sauce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Substitution Principle</a:t>
            </a:r>
            <a:endParaRPr lang="en-US" sz="5000" b="1" spc="10" dirty="0">
              <a:solidFill>
                <a:schemeClr val="bg1"/>
              </a:solidFill>
              <a:latin typeface="Open Sauce Bold" panose="020B0604020202020204" charset="0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010486" y="2383702"/>
            <a:ext cx="5741000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Principle Concern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10486" y="4738856"/>
            <a:ext cx="5030355" cy="4390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DemoPresentation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 class violates LSP because it throws an exception in the 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saveFile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 method, which is not part of the contract defined by its superclass Accessor.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800" kern="100" dirty="0">
              <a:solidFill>
                <a:schemeClr val="bg1"/>
              </a:solidFill>
              <a:effectLst/>
              <a:latin typeface="Open Sauce 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15000"/>
              </a:lnSpc>
              <a:spcAft>
                <a:spcPts val="300"/>
              </a:spcAft>
              <a:tabLst>
                <a:tab pos="914400" algn="l"/>
              </a:tabLst>
            </a:pPr>
            <a:r>
              <a:rPr lang="en-GB" sz="2000" b="1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Refactor </a:t>
            </a:r>
            <a:r>
              <a:rPr lang="en-GB" sz="2000" b="1" kern="0" dirty="0" err="1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DemoPresentation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000" kern="100" dirty="0">
              <a:solidFill>
                <a:schemeClr val="bg1"/>
              </a:solidFill>
              <a:effectLst/>
              <a:latin typeface="Open Sauce 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The method “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saveFile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()” provides a meaningful implementation (e.g., saving to a temporary file).</a:t>
            </a:r>
            <a:endParaRPr lang="en-GB" sz="2000" kern="100" dirty="0">
              <a:solidFill>
                <a:schemeClr val="bg1"/>
              </a:solidFill>
              <a:effectLst/>
              <a:latin typeface="Open Sauce 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6C375E-5DE9-969B-2738-007E63845BE5}"/>
              </a:ext>
            </a:extLst>
          </p:cNvPr>
          <p:cNvGrpSpPr/>
          <p:nvPr/>
        </p:nvGrpSpPr>
        <p:grpSpPr>
          <a:xfrm>
            <a:off x="4592426" y="659090"/>
            <a:ext cx="9130305" cy="713498"/>
            <a:chOff x="4592426" y="659090"/>
            <a:chExt cx="9130305" cy="713498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6197FA84-6C15-9BEC-9A9F-861BBAB3C0E3}"/>
                </a:ext>
              </a:extLst>
            </p:cNvPr>
            <p:cNvSpPr txBox="1"/>
            <p:nvPr/>
          </p:nvSpPr>
          <p:spPr>
            <a:xfrm>
              <a:off x="4592426" y="659090"/>
              <a:ext cx="1662550" cy="347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b="1" spc="4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Home</a:t>
              </a:r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CD4DBBFC-21C5-E9E8-58BC-2368BC4BE4FA}"/>
                </a:ext>
              </a:extLst>
            </p:cNvPr>
            <p:cNvSpPr txBox="1"/>
            <p:nvPr/>
          </p:nvSpPr>
          <p:spPr>
            <a:xfrm>
              <a:off x="6856548" y="661303"/>
              <a:ext cx="1907082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Refactor for Design Pattern</a:t>
              </a: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8C36C647-0C03-EA27-203B-D9F228339E7E}"/>
                </a:ext>
              </a:extLst>
            </p:cNvPr>
            <p:cNvSpPr txBox="1"/>
            <p:nvPr/>
          </p:nvSpPr>
          <p:spPr>
            <a:xfrm>
              <a:off x="9564171" y="661303"/>
              <a:ext cx="1589190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Principle Concern</a:t>
              </a:r>
            </a:p>
          </p:txBody>
        </p: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339D56C2-197C-36F8-B754-167CE256D3AB}"/>
                </a:ext>
              </a:extLst>
            </p:cNvPr>
            <p:cNvSpPr txBox="1"/>
            <p:nvPr/>
          </p:nvSpPr>
          <p:spPr>
            <a:xfrm>
              <a:off x="11497756" y="659090"/>
              <a:ext cx="2224975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Further Improvements</a:t>
              </a:r>
            </a:p>
          </p:txBody>
        </p:sp>
      </p:grpSp>
      <p:sp>
        <p:nvSpPr>
          <p:cNvPr id="24" name="Freeform 9">
            <a:extLst>
              <a:ext uri="{FF2B5EF4-FFF2-40B4-BE49-F238E27FC236}">
                <a16:creationId xmlns:a16="http://schemas.microsoft.com/office/drawing/2014/main" id="{454F69D5-501B-7A95-8B77-830EA69BBBD3}"/>
              </a:ext>
            </a:extLst>
          </p:cNvPr>
          <p:cNvSpPr/>
          <p:nvPr/>
        </p:nvSpPr>
        <p:spPr>
          <a:xfrm flipH="1">
            <a:off x="14048332" y="13301869"/>
            <a:ext cx="1432847" cy="1432847"/>
          </a:xfrm>
          <a:custGeom>
            <a:avLst/>
            <a:gdLst/>
            <a:ahLst/>
            <a:cxnLst/>
            <a:rect l="l" t="t" r="r" b="b"/>
            <a:pathLst>
              <a:path w="1432847" h="1432847">
                <a:moveTo>
                  <a:pt x="1432848" y="0"/>
                </a:moveTo>
                <a:lnTo>
                  <a:pt x="0" y="0"/>
                </a:lnTo>
                <a:lnTo>
                  <a:pt x="0" y="1432847"/>
                </a:lnTo>
                <a:lnTo>
                  <a:pt x="1432848" y="1432847"/>
                </a:lnTo>
                <a:lnTo>
                  <a:pt x="143284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96C5A5A4-1FBA-BFE3-D9F8-BE1D53383795}"/>
              </a:ext>
            </a:extLst>
          </p:cNvPr>
          <p:cNvSpPr txBox="1"/>
          <p:nvPr/>
        </p:nvSpPr>
        <p:spPr>
          <a:xfrm>
            <a:off x="-11596577" y="12759816"/>
            <a:ext cx="7707794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Further Improvements</a:t>
            </a: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CC1665E8-F8D8-FFAD-079C-3302E34C9928}"/>
              </a:ext>
            </a:extLst>
          </p:cNvPr>
          <p:cNvSpPr txBox="1"/>
          <p:nvPr/>
        </p:nvSpPr>
        <p:spPr>
          <a:xfrm>
            <a:off x="-7086600" y="500474"/>
            <a:ext cx="5953713" cy="1856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5400" b="1" kern="0" dirty="0">
                <a:solidFill>
                  <a:schemeClr val="bg1"/>
                </a:solidFill>
                <a:effectLst/>
                <a:latin typeface="Open Sauce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Improve Encapsulation</a:t>
            </a:r>
            <a:endParaRPr lang="en-GB" sz="5400" kern="100" dirty="0">
              <a:solidFill>
                <a:schemeClr val="bg1"/>
              </a:solidFill>
              <a:effectLst/>
              <a:latin typeface="Open Sauce Bold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33F79E89-D6EC-A75B-0281-69680C4B0AE9}"/>
              </a:ext>
            </a:extLst>
          </p:cNvPr>
          <p:cNvSpPr txBox="1"/>
          <p:nvPr/>
        </p:nvSpPr>
        <p:spPr>
          <a:xfrm>
            <a:off x="18973800" y="10752194"/>
            <a:ext cx="8573656" cy="3405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BitmapItem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 exposes I/O operations in the constructor, responsible for both managing slide items and loading images from disk</a:t>
            </a:r>
            <a:endParaRPr lang="en-GB" sz="2000" kern="100" dirty="0">
              <a:solidFill>
                <a:schemeClr val="bg1"/>
              </a:solidFill>
              <a:effectLst/>
              <a:latin typeface="Open Sauce 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Two Solutions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800" kern="100" dirty="0">
              <a:solidFill>
                <a:schemeClr val="bg1"/>
              </a:solidFill>
              <a:effectLst/>
              <a:latin typeface="Open Sauce 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3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GB" sz="2000" b="1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Lazy Loading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000" kern="100" dirty="0">
              <a:solidFill>
                <a:schemeClr val="bg1"/>
              </a:solidFill>
              <a:effectLst/>
              <a:latin typeface="Open Sauce 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Load images only when needed (e.g., during rendering).</a:t>
            </a:r>
            <a:endParaRPr lang="en-GB" sz="2000" kern="100" dirty="0">
              <a:solidFill>
                <a:schemeClr val="bg1"/>
              </a:solidFill>
              <a:effectLst/>
              <a:latin typeface="Open Sauce 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3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GB" sz="2000" b="1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Encapsulate I/O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000" kern="100" dirty="0">
              <a:solidFill>
                <a:schemeClr val="bg1"/>
              </a:solidFill>
              <a:effectLst/>
              <a:latin typeface="Open Sauce 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Move file loading logic to a separate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ImageLoader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 class.</a:t>
            </a:r>
            <a:endParaRPr lang="en-GB" sz="2000" kern="100" dirty="0">
              <a:solidFill>
                <a:schemeClr val="bg1"/>
              </a:solidFill>
              <a:effectLst/>
              <a:latin typeface="Open Sauce 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5E92ED-78C1-6CD0-4947-AE057C660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F6E1BC5-F490-BD62-F5E9-9E67D74E0150}"/>
              </a:ext>
            </a:extLst>
          </p:cNvPr>
          <p:cNvGrpSpPr/>
          <p:nvPr/>
        </p:nvGrpSpPr>
        <p:grpSpPr>
          <a:xfrm>
            <a:off x="15481179" y="576468"/>
            <a:ext cx="1919429" cy="566532"/>
            <a:chOff x="0" y="0"/>
            <a:chExt cx="505529" cy="1492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9AADB45-1D80-EF1F-C38E-FB6F1D88819E}"/>
                </a:ext>
              </a:extLst>
            </p:cNvPr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57FF">
                    <a:alpha val="100000"/>
                  </a:srgbClr>
                </a:gs>
                <a:gs pos="100000">
                  <a:srgbClr val="FCAC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F221999-1936-3F2C-9E35-FFE916CDCF70}"/>
                </a:ext>
              </a:extLst>
            </p:cNvPr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031A4802-19FF-5B36-495E-9D48012B77EF}"/>
              </a:ext>
            </a:extLst>
          </p:cNvPr>
          <p:cNvSpPr/>
          <p:nvPr/>
        </p:nvSpPr>
        <p:spPr>
          <a:xfrm rot="-5400000" flipV="1">
            <a:off x="-1449175" y="-220557"/>
            <a:ext cx="8558066" cy="8573655"/>
          </a:xfrm>
          <a:custGeom>
            <a:avLst/>
            <a:gdLst/>
            <a:ahLst/>
            <a:cxnLst/>
            <a:rect l="l" t="t" r="r" b="b"/>
            <a:pathLst>
              <a:path w="8558066" h="8573655">
                <a:moveTo>
                  <a:pt x="0" y="8573655"/>
                </a:moveTo>
                <a:lnTo>
                  <a:pt x="8558067" y="8573655"/>
                </a:lnTo>
                <a:lnTo>
                  <a:pt x="8558067" y="0"/>
                </a:lnTo>
                <a:lnTo>
                  <a:pt x="0" y="0"/>
                </a:lnTo>
                <a:lnTo>
                  <a:pt x="0" y="857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3D5C95E-4862-39AB-B353-2A1515706D9E}"/>
              </a:ext>
            </a:extLst>
          </p:cNvPr>
          <p:cNvSpPr/>
          <p:nvPr/>
        </p:nvSpPr>
        <p:spPr>
          <a:xfrm flipV="1">
            <a:off x="11497756" y="7411878"/>
            <a:ext cx="5653784" cy="5653784"/>
          </a:xfrm>
          <a:custGeom>
            <a:avLst/>
            <a:gdLst/>
            <a:ahLst/>
            <a:cxnLst/>
            <a:rect l="l" t="t" r="r" b="b"/>
            <a:pathLst>
              <a:path w="5653784" h="5653784">
                <a:moveTo>
                  <a:pt x="0" y="5653783"/>
                </a:moveTo>
                <a:lnTo>
                  <a:pt x="5653783" y="5653783"/>
                </a:lnTo>
                <a:lnTo>
                  <a:pt x="5653783" y="0"/>
                </a:lnTo>
                <a:lnTo>
                  <a:pt x="0" y="0"/>
                </a:lnTo>
                <a:lnTo>
                  <a:pt x="0" y="565378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1574DE11-C312-B804-8A89-5B4D61610E73}"/>
              </a:ext>
            </a:extLst>
          </p:cNvPr>
          <p:cNvGrpSpPr/>
          <p:nvPr/>
        </p:nvGrpSpPr>
        <p:grpSpPr>
          <a:xfrm>
            <a:off x="11153361" y="2199747"/>
            <a:ext cx="8547727" cy="3733047"/>
            <a:chOff x="0" y="0"/>
            <a:chExt cx="1324267" cy="57834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B94737D-0471-45D9-008F-AEB4D362ABB0}"/>
                </a:ext>
              </a:extLst>
            </p:cNvPr>
            <p:cNvSpPr/>
            <p:nvPr/>
          </p:nvSpPr>
          <p:spPr>
            <a:xfrm>
              <a:off x="0" y="0"/>
              <a:ext cx="1324267" cy="578347"/>
            </a:xfrm>
            <a:custGeom>
              <a:avLst/>
              <a:gdLst/>
              <a:ahLst/>
              <a:cxnLst/>
              <a:rect l="l" t="t" r="r" b="b"/>
              <a:pathLst>
                <a:path w="1324267" h="578347">
                  <a:moveTo>
                    <a:pt x="71553" y="0"/>
                  </a:moveTo>
                  <a:lnTo>
                    <a:pt x="1252714" y="0"/>
                  </a:lnTo>
                  <a:cubicBezTo>
                    <a:pt x="1271691" y="0"/>
                    <a:pt x="1289891" y="7539"/>
                    <a:pt x="1303309" y="20957"/>
                  </a:cubicBezTo>
                  <a:cubicBezTo>
                    <a:pt x="1316728" y="34376"/>
                    <a:pt x="1324267" y="52576"/>
                    <a:pt x="1324267" y="71553"/>
                  </a:cubicBezTo>
                  <a:lnTo>
                    <a:pt x="1324267" y="506794"/>
                  </a:lnTo>
                  <a:cubicBezTo>
                    <a:pt x="1324267" y="525771"/>
                    <a:pt x="1316728" y="543971"/>
                    <a:pt x="1303309" y="557389"/>
                  </a:cubicBezTo>
                  <a:cubicBezTo>
                    <a:pt x="1289891" y="570808"/>
                    <a:pt x="1271691" y="578347"/>
                    <a:pt x="1252714" y="578347"/>
                  </a:cubicBezTo>
                  <a:lnTo>
                    <a:pt x="71553" y="578347"/>
                  </a:lnTo>
                  <a:cubicBezTo>
                    <a:pt x="52576" y="578347"/>
                    <a:pt x="34376" y="570808"/>
                    <a:pt x="20957" y="557389"/>
                  </a:cubicBezTo>
                  <a:cubicBezTo>
                    <a:pt x="7539" y="543971"/>
                    <a:pt x="0" y="525771"/>
                    <a:pt x="0" y="506794"/>
                  </a:cubicBezTo>
                  <a:lnTo>
                    <a:pt x="0" y="71553"/>
                  </a:lnTo>
                  <a:cubicBezTo>
                    <a:pt x="0" y="52576"/>
                    <a:pt x="7539" y="34376"/>
                    <a:pt x="20957" y="20957"/>
                  </a:cubicBezTo>
                  <a:cubicBezTo>
                    <a:pt x="34376" y="7539"/>
                    <a:pt x="52576" y="0"/>
                    <a:pt x="71553" y="0"/>
                  </a:cubicBezTo>
                  <a:close/>
                </a:path>
              </a:pathLst>
            </a:custGeom>
            <a:blipFill>
              <a:blip r:embed="rId6"/>
              <a:stretch>
                <a:fillRect t="-39340" b="-13499"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CA166AF7-3993-7F36-2633-C134B0E69584}"/>
              </a:ext>
            </a:extLst>
          </p:cNvPr>
          <p:cNvSpPr/>
          <p:nvPr/>
        </p:nvSpPr>
        <p:spPr>
          <a:xfrm flipH="1">
            <a:off x="8131323" y="4499947"/>
            <a:ext cx="1432847" cy="1432847"/>
          </a:xfrm>
          <a:custGeom>
            <a:avLst/>
            <a:gdLst/>
            <a:ahLst/>
            <a:cxnLst/>
            <a:rect l="l" t="t" r="r" b="b"/>
            <a:pathLst>
              <a:path w="1432847" h="1432847">
                <a:moveTo>
                  <a:pt x="1432848" y="0"/>
                </a:moveTo>
                <a:lnTo>
                  <a:pt x="0" y="0"/>
                </a:lnTo>
                <a:lnTo>
                  <a:pt x="0" y="1432847"/>
                </a:lnTo>
                <a:lnTo>
                  <a:pt x="1432848" y="1432847"/>
                </a:lnTo>
                <a:lnTo>
                  <a:pt x="143284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9267C29-1AC8-9D19-C560-A1034EFED985}"/>
              </a:ext>
            </a:extLst>
          </p:cNvPr>
          <p:cNvSpPr txBox="1"/>
          <p:nvPr/>
        </p:nvSpPr>
        <p:spPr>
          <a:xfrm>
            <a:off x="15730249" y="663200"/>
            <a:ext cx="14212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Page 11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5B5AF6F1-390D-C120-8C65-67719D21E2F0}"/>
              </a:ext>
            </a:extLst>
          </p:cNvPr>
          <p:cNvSpPr txBox="1"/>
          <p:nvPr/>
        </p:nvSpPr>
        <p:spPr>
          <a:xfrm>
            <a:off x="1856376" y="6972763"/>
            <a:ext cx="7707794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Further Improvements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7CF603D9-C604-D1D1-3CAA-CD7ED77ADAD7}"/>
              </a:ext>
            </a:extLst>
          </p:cNvPr>
          <p:cNvSpPr txBox="1"/>
          <p:nvPr/>
        </p:nvSpPr>
        <p:spPr>
          <a:xfrm>
            <a:off x="1856376" y="2650221"/>
            <a:ext cx="5953713" cy="1856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5400" b="1" kern="0" dirty="0">
                <a:solidFill>
                  <a:schemeClr val="bg1"/>
                </a:solidFill>
                <a:effectLst/>
                <a:latin typeface="Open Sauce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Improve Encapsulation</a:t>
            </a:r>
            <a:endParaRPr lang="en-GB" sz="5400" kern="100" dirty="0">
              <a:solidFill>
                <a:schemeClr val="bg1"/>
              </a:solidFill>
              <a:effectLst/>
              <a:latin typeface="Open Sauce Bold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6F72056-11F0-CAF3-D6DF-49E903D493A5}"/>
              </a:ext>
            </a:extLst>
          </p:cNvPr>
          <p:cNvSpPr txBox="1"/>
          <p:nvPr/>
        </p:nvSpPr>
        <p:spPr>
          <a:xfrm>
            <a:off x="8771911" y="6324899"/>
            <a:ext cx="8573656" cy="3405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BitmapItem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 exposes I/O operations in the constructor, responsible for both managing slide items and loading images from disk</a:t>
            </a:r>
            <a:endParaRPr lang="en-GB" sz="2000" kern="100" dirty="0">
              <a:solidFill>
                <a:schemeClr val="bg1"/>
              </a:solidFill>
              <a:effectLst/>
              <a:latin typeface="Open Sauce 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Two Solutions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800" kern="100" dirty="0">
              <a:solidFill>
                <a:schemeClr val="bg1"/>
              </a:solidFill>
              <a:effectLst/>
              <a:latin typeface="Open Sauce 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3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GB" sz="2000" b="1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Lazy Loading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000" kern="100" dirty="0">
              <a:solidFill>
                <a:schemeClr val="bg1"/>
              </a:solidFill>
              <a:effectLst/>
              <a:latin typeface="Open Sauce 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Load images only when needed (e.g., during rendering).</a:t>
            </a:r>
            <a:endParaRPr lang="en-GB" sz="2000" kern="100" dirty="0">
              <a:solidFill>
                <a:schemeClr val="bg1"/>
              </a:solidFill>
              <a:effectLst/>
              <a:latin typeface="Open Sauce 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3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GB" sz="2000" b="1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Encapsulate I/O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000" kern="100" dirty="0">
              <a:solidFill>
                <a:schemeClr val="bg1"/>
              </a:solidFill>
              <a:effectLst/>
              <a:latin typeface="Open Sauce 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Move file loading logic to a separate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ImageLoader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 class.</a:t>
            </a:r>
            <a:endParaRPr lang="en-GB" sz="2000" kern="100" dirty="0">
              <a:solidFill>
                <a:schemeClr val="bg1"/>
              </a:solidFill>
              <a:effectLst/>
              <a:latin typeface="Open Sauce 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80D404-5FD2-9FA8-B297-44FB0890381A}"/>
              </a:ext>
            </a:extLst>
          </p:cNvPr>
          <p:cNvGrpSpPr/>
          <p:nvPr/>
        </p:nvGrpSpPr>
        <p:grpSpPr>
          <a:xfrm>
            <a:off x="4592426" y="659090"/>
            <a:ext cx="9130305" cy="713498"/>
            <a:chOff x="4592426" y="659090"/>
            <a:chExt cx="9130305" cy="713498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E96A4C11-3EEF-940E-16C4-7998119C8A24}"/>
                </a:ext>
              </a:extLst>
            </p:cNvPr>
            <p:cNvSpPr txBox="1"/>
            <p:nvPr/>
          </p:nvSpPr>
          <p:spPr>
            <a:xfrm>
              <a:off x="4592426" y="659090"/>
              <a:ext cx="1662550" cy="347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b="1" spc="4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Home</a:t>
              </a: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B39BCACE-96D8-453A-2B5E-A2D91DB788B6}"/>
                </a:ext>
              </a:extLst>
            </p:cNvPr>
            <p:cNvSpPr txBox="1"/>
            <p:nvPr/>
          </p:nvSpPr>
          <p:spPr>
            <a:xfrm>
              <a:off x="6856548" y="661303"/>
              <a:ext cx="1907082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Refactor for Design Pattern</a:t>
              </a: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FD7260A-2146-7723-11BC-E1DDCCE430BA}"/>
                </a:ext>
              </a:extLst>
            </p:cNvPr>
            <p:cNvSpPr txBox="1"/>
            <p:nvPr/>
          </p:nvSpPr>
          <p:spPr>
            <a:xfrm>
              <a:off x="9564171" y="661303"/>
              <a:ext cx="1589190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Principle Concern</a:t>
              </a:r>
            </a:p>
          </p:txBody>
        </p:sp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44E2FDED-74DC-190A-BAFF-236ECBB6544C}"/>
                </a:ext>
              </a:extLst>
            </p:cNvPr>
            <p:cNvSpPr txBox="1"/>
            <p:nvPr/>
          </p:nvSpPr>
          <p:spPr>
            <a:xfrm>
              <a:off x="11497756" y="659090"/>
              <a:ext cx="2224975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Further Improvements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6323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E0F214-75B5-EC75-6742-C8C905F3A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E2590A9-CD89-A874-2E12-13108B2BADC6}"/>
              </a:ext>
            </a:extLst>
          </p:cNvPr>
          <p:cNvGrpSpPr/>
          <p:nvPr/>
        </p:nvGrpSpPr>
        <p:grpSpPr>
          <a:xfrm>
            <a:off x="15481179" y="576468"/>
            <a:ext cx="1919429" cy="566532"/>
            <a:chOff x="0" y="0"/>
            <a:chExt cx="505529" cy="1492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C3C9D7D-5CE3-561C-9F2F-CF400E911945}"/>
                </a:ext>
              </a:extLst>
            </p:cNvPr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57FF">
                    <a:alpha val="100000"/>
                  </a:srgbClr>
                </a:gs>
                <a:gs pos="100000">
                  <a:srgbClr val="FCAC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81771AA-BCB9-8CEC-4E90-F44229BC81E9}"/>
                </a:ext>
              </a:extLst>
            </p:cNvPr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9E858386-3210-3B5F-2059-45F5C6E40422}"/>
              </a:ext>
            </a:extLst>
          </p:cNvPr>
          <p:cNvSpPr/>
          <p:nvPr/>
        </p:nvSpPr>
        <p:spPr>
          <a:xfrm rot="-5400000" flipV="1">
            <a:off x="-1449175" y="-220557"/>
            <a:ext cx="8558066" cy="8573655"/>
          </a:xfrm>
          <a:custGeom>
            <a:avLst/>
            <a:gdLst/>
            <a:ahLst/>
            <a:cxnLst/>
            <a:rect l="l" t="t" r="r" b="b"/>
            <a:pathLst>
              <a:path w="8558066" h="8573655">
                <a:moveTo>
                  <a:pt x="0" y="8573655"/>
                </a:moveTo>
                <a:lnTo>
                  <a:pt x="8558067" y="8573655"/>
                </a:lnTo>
                <a:lnTo>
                  <a:pt x="8558067" y="0"/>
                </a:lnTo>
                <a:lnTo>
                  <a:pt x="0" y="0"/>
                </a:lnTo>
                <a:lnTo>
                  <a:pt x="0" y="857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072A4DA-0D8B-6852-C62D-D7D912691FA9}"/>
              </a:ext>
            </a:extLst>
          </p:cNvPr>
          <p:cNvSpPr/>
          <p:nvPr/>
        </p:nvSpPr>
        <p:spPr>
          <a:xfrm flipV="1">
            <a:off x="11497756" y="7411878"/>
            <a:ext cx="5653784" cy="5653784"/>
          </a:xfrm>
          <a:custGeom>
            <a:avLst/>
            <a:gdLst/>
            <a:ahLst/>
            <a:cxnLst/>
            <a:rect l="l" t="t" r="r" b="b"/>
            <a:pathLst>
              <a:path w="5653784" h="5653784">
                <a:moveTo>
                  <a:pt x="0" y="5653783"/>
                </a:moveTo>
                <a:lnTo>
                  <a:pt x="5653783" y="5653783"/>
                </a:lnTo>
                <a:lnTo>
                  <a:pt x="5653783" y="0"/>
                </a:lnTo>
                <a:lnTo>
                  <a:pt x="0" y="0"/>
                </a:lnTo>
                <a:lnTo>
                  <a:pt x="0" y="565378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E45C1339-8FFB-D804-B80F-8C67F2FF5892}"/>
              </a:ext>
            </a:extLst>
          </p:cNvPr>
          <p:cNvGrpSpPr/>
          <p:nvPr/>
        </p:nvGrpSpPr>
        <p:grpSpPr>
          <a:xfrm>
            <a:off x="11153361" y="2199747"/>
            <a:ext cx="8547727" cy="3733047"/>
            <a:chOff x="0" y="0"/>
            <a:chExt cx="1324267" cy="57834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72B2767-88B0-AE9E-D6E5-5A54D1700CFA}"/>
                </a:ext>
              </a:extLst>
            </p:cNvPr>
            <p:cNvSpPr/>
            <p:nvPr/>
          </p:nvSpPr>
          <p:spPr>
            <a:xfrm>
              <a:off x="0" y="0"/>
              <a:ext cx="1324267" cy="578347"/>
            </a:xfrm>
            <a:custGeom>
              <a:avLst/>
              <a:gdLst/>
              <a:ahLst/>
              <a:cxnLst/>
              <a:rect l="l" t="t" r="r" b="b"/>
              <a:pathLst>
                <a:path w="1324267" h="578347">
                  <a:moveTo>
                    <a:pt x="71553" y="0"/>
                  </a:moveTo>
                  <a:lnTo>
                    <a:pt x="1252714" y="0"/>
                  </a:lnTo>
                  <a:cubicBezTo>
                    <a:pt x="1271691" y="0"/>
                    <a:pt x="1289891" y="7539"/>
                    <a:pt x="1303309" y="20957"/>
                  </a:cubicBezTo>
                  <a:cubicBezTo>
                    <a:pt x="1316728" y="34376"/>
                    <a:pt x="1324267" y="52576"/>
                    <a:pt x="1324267" y="71553"/>
                  </a:cubicBezTo>
                  <a:lnTo>
                    <a:pt x="1324267" y="506794"/>
                  </a:lnTo>
                  <a:cubicBezTo>
                    <a:pt x="1324267" y="525771"/>
                    <a:pt x="1316728" y="543971"/>
                    <a:pt x="1303309" y="557389"/>
                  </a:cubicBezTo>
                  <a:cubicBezTo>
                    <a:pt x="1289891" y="570808"/>
                    <a:pt x="1271691" y="578347"/>
                    <a:pt x="1252714" y="578347"/>
                  </a:cubicBezTo>
                  <a:lnTo>
                    <a:pt x="71553" y="578347"/>
                  </a:lnTo>
                  <a:cubicBezTo>
                    <a:pt x="52576" y="578347"/>
                    <a:pt x="34376" y="570808"/>
                    <a:pt x="20957" y="557389"/>
                  </a:cubicBezTo>
                  <a:cubicBezTo>
                    <a:pt x="7539" y="543971"/>
                    <a:pt x="0" y="525771"/>
                    <a:pt x="0" y="506794"/>
                  </a:cubicBezTo>
                  <a:lnTo>
                    <a:pt x="0" y="71553"/>
                  </a:lnTo>
                  <a:cubicBezTo>
                    <a:pt x="0" y="52576"/>
                    <a:pt x="7539" y="34376"/>
                    <a:pt x="20957" y="20957"/>
                  </a:cubicBezTo>
                  <a:cubicBezTo>
                    <a:pt x="34376" y="7539"/>
                    <a:pt x="52576" y="0"/>
                    <a:pt x="71553" y="0"/>
                  </a:cubicBezTo>
                  <a:close/>
                </a:path>
              </a:pathLst>
            </a:custGeom>
            <a:blipFill>
              <a:blip r:embed="rId6"/>
              <a:stretch>
                <a:fillRect t="-39340" b="-13499"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DC715A0D-5EE6-E8D2-C38B-B0A78029D2E0}"/>
              </a:ext>
            </a:extLst>
          </p:cNvPr>
          <p:cNvSpPr/>
          <p:nvPr/>
        </p:nvSpPr>
        <p:spPr>
          <a:xfrm flipH="1">
            <a:off x="8131323" y="4499947"/>
            <a:ext cx="1432847" cy="1432847"/>
          </a:xfrm>
          <a:custGeom>
            <a:avLst/>
            <a:gdLst/>
            <a:ahLst/>
            <a:cxnLst/>
            <a:rect l="l" t="t" r="r" b="b"/>
            <a:pathLst>
              <a:path w="1432847" h="1432847">
                <a:moveTo>
                  <a:pt x="1432848" y="0"/>
                </a:moveTo>
                <a:lnTo>
                  <a:pt x="0" y="0"/>
                </a:lnTo>
                <a:lnTo>
                  <a:pt x="0" y="1432847"/>
                </a:lnTo>
                <a:lnTo>
                  <a:pt x="1432848" y="1432847"/>
                </a:lnTo>
                <a:lnTo>
                  <a:pt x="143284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4DB0D89-647B-F72E-B873-B347ED805468}"/>
              </a:ext>
            </a:extLst>
          </p:cNvPr>
          <p:cNvSpPr txBox="1"/>
          <p:nvPr/>
        </p:nvSpPr>
        <p:spPr>
          <a:xfrm>
            <a:off x="15730249" y="663200"/>
            <a:ext cx="14212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Page 12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C117C60-586F-5649-7287-657925783163}"/>
              </a:ext>
            </a:extLst>
          </p:cNvPr>
          <p:cNvSpPr txBox="1"/>
          <p:nvPr/>
        </p:nvSpPr>
        <p:spPr>
          <a:xfrm>
            <a:off x="1856376" y="6972763"/>
            <a:ext cx="7707794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Further Improvements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DD9695AE-90DA-F4C3-34D4-2F0238F9E18B}"/>
              </a:ext>
            </a:extLst>
          </p:cNvPr>
          <p:cNvSpPr txBox="1"/>
          <p:nvPr/>
        </p:nvSpPr>
        <p:spPr>
          <a:xfrm>
            <a:off x="1856376" y="2650221"/>
            <a:ext cx="5953713" cy="1856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5400" b="1" kern="0" dirty="0">
                <a:solidFill>
                  <a:schemeClr val="bg1"/>
                </a:solidFill>
                <a:latin typeface="Open Sauce Bold" panose="020B0604020202020204" charset="0"/>
                <a:cs typeface="Times New Roman" panose="02020603050405020304" pitchFamily="18" charset="0"/>
              </a:rPr>
              <a:t>Replace Legacy Data Structures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1FCA2CE-FB45-D454-356E-D235313EE40F}"/>
              </a:ext>
            </a:extLst>
          </p:cNvPr>
          <p:cNvSpPr txBox="1"/>
          <p:nvPr/>
        </p:nvSpPr>
        <p:spPr>
          <a:xfrm>
            <a:off x="8771911" y="6324899"/>
            <a:ext cx="8573656" cy="2556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Problem: </a:t>
            </a:r>
            <a:r>
              <a:rPr lang="en-GB" sz="2000" kern="0" dirty="0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Vector is a legacy collection class in Java. Vector is used in ”Slide”, which is unnecessary for single-threaded applications.</a:t>
            </a:r>
          </a:p>
          <a:p>
            <a:pPr marL="342900" lvl="0" indent="-342900" algn="just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Solution:</a:t>
            </a:r>
          </a:p>
          <a:p>
            <a:pPr lvl="1" algn="just">
              <a:lnSpc>
                <a:spcPct val="115000"/>
              </a:lnSpc>
              <a:spcAft>
                <a:spcPts val="300"/>
              </a:spcAft>
              <a:tabLst>
                <a:tab pos="914400" algn="l"/>
              </a:tabLst>
            </a:pPr>
            <a:r>
              <a:rPr lang="en-GB" sz="2000" kern="0" dirty="0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Replace Vector with </a:t>
            </a:r>
            <a:r>
              <a:rPr lang="en-GB" sz="2000" kern="0" dirty="0" err="1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ArrayList</a:t>
            </a:r>
            <a:r>
              <a:rPr lang="en-GB" sz="2000" kern="0" dirty="0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:</a:t>
            </a:r>
          </a:p>
          <a:p>
            <a:pPr marL="1143000" lvl="2" indent="-228600" algn="just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Use </a:t>
            </a:r>
            <a:r>
              <a:rPr lang="en-GB" sz="2000" kern="0" dirty="0" err="1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ArrayList</a:t>
            </a:r>
            <a:r>
              <a:rPr lang="en-GB" sz="2000" kern="0" dirty="0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&lt;</a:t>
            </a:r>
            <a:r>
              <a:rPr lang="en-GB" sz="2000" kern="0" dirty="0" err="1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SlideItem</a:t>
            </a:r>
            <a:r>
              <a:rPr lang="en-GB" sz="2000" kern="0" dirty="0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&gt; in Slide for better performance.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D900B3-378E-B5F6-AAB3-9CC3799D9741}"/>
              </a:ext>
            </a:extLst>
          </p:cNvPr>
          <p:cNvGrpSpPr/>
          <p:nvPr/>
        </p:nvGrpSpPr>
        <p:grpSpPr>
          <a:xfrm>
            <a:off x="4592426" y="659090"/>
            <a:ext cx="9130305" cy="713498"/>
            <a:chOff x="4592426" y="659090"/>
            <a:chExt cx="9130305" cy="713498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C8765848-FB75-6438-555A-BBA11EE36B2E}"/>
                </a:ext>
              </a:extLst>
            </p:cNvPr>
            <p:cNvSpPr txBox="1"/>
            <p:nvPr/>
          </p:nvSpPr>
          <p:spPr>
            <a:xfrm>
              <a:off x="4592426" y="659090"/>
              <a:ext cx="1662550" cy="347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b="1" spc="4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Home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5FC3CE06-BC00-25E3-6198-40AADEB805F7}"/>
                </a:ext>
              </a:extLst>
            </p:cNvPr>
            <p:cNvSpPr txBox="1"/>
            <p:nvPr/>
          </p:nvSpPr>
          <p:spPr>
            <a:xfrm>
              <a:off x="6856548" y="661303"/>
              <a:ext cx="1907082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Refactor for Design Pattern</a:t>
              </a: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181085BC-4FB7-A8DC-DAB5-62697585CBC3}"/>
                </a:ext>
              </a:extLst>
            </p:cNvPr>
            <p:cNvSpPr txBox="1"/>
            <p:nvPr/>
          </p:nvSpPr>
          <p:spPr>
            <a:xfrm>
              <a:off x="9564171" y="661303"/>
              <a:ext cx="1589190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Principle Concern</a:t>
              </a:r>
            </a:p>
          </p:txBody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65392E71-B691-983F-E3C5-95F5BF420175}"/>
                </a:ext>
              </a:extLst>
            </p:cNvPr>
            <p:cNvSpPr txBox="1"/>
            <p:nvPr/>
          </p:nvSpPr>
          <p:spPr>
            <a:xfrm>
              <a:off x="11497756" y="659090"/>
              <a:ext cx="2224975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Further Improvements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6096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3E07C9-0800-70A1-B45F-C815E76CA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17740C6-801B-628C-A7DC-55F7A1BA572B}"/>
              </a:ext>
            </a:extLst>
          </p:cNvPr>
          <p:cNvGrpSpPr/>
          <p:nvPr/>
        </p:nvGrpSpPr>
        <p:grpSpPr>
          <a:xfrm>
            <a:off x="15481179" y="576468"/>
            <a:ext cx="1919429" cy="566532"/>
            <a:chOff x="0" y="0"/>
            <a:chExt cx="505529" cy="1492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83697D4-9FE4-B694-49F3-4E3F56105C3D}"/>
                </a:ext>
              </a:extLst>
            </p:cNvPr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57FF">
                    <a:alpha val="100000"/>
                  </a:srgbClr>
                </a:gs>
                <a:gs pos="100000">
                  <a:srgbClr val="FCAC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4A1DFB1-C447-84CA-EF54-95C73C9FAF2F}"/>
                </a:ext>
              </a:extLst>
            </p:cNvPr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2EE4D01A-8DE2-EE31-A3FF-825B27469253}"/>
              </a:ext>
            </a:extLst>
          </p:cNvPr>
          <p:cNvSpPr/>
          <p:nvPr/>
        </p:nvSpPr>
        <p:spPr>
          <a:xfrm rot="-5400000" flipV="1">
            <a:off x="-1449175" y="-220557"/>
            <a:ext cx="8558066" cy="8573655"/>
          </a:xfrm>
          <a:custGeom>
            <a:avLst/>
            <a:gdLst/>
            <a:ahLst/>
            <a:cxnLst/>
            <a:rect l="l" t="t" r="r" b="b"/>
            <a:pathLst>
              <a:path w="8558066" h="8573655">
                <a:moveTo>
                  <a:pt x="0" y="8573655"/>
                </a:moveTo>
                <a:lnTo>
                  <a:pt x="8558067" y="8573655"/>
                </a:lnTo>
                <a:lnTo>
                  <a:pt x="8558067" y="0"/>
                </a:lnTo>
                <a:lnTo>
                  <a:pt x="0" y="0"/>
                </a:lnTo>
                <a:lnTo>
                  <a:pt x="0" y="857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B3B41D7-F54F-BDD6-5F93-AE2E611938A8}"/>
              </a:ext>
            </a:extLst>
          </p:cNvPr>
          <p:cNvSpPr/>
          <p:nvPr/>
        </p:nvSpPr>
        <p:spPr>
          <a:xfrm flipV="1">
            <a:off x="11497756" y="7411878"/>
            <a:ext cx="5653784" cy="5653784"/>
          </a:xfrm>
          <a:custGeom>
            <a:avLst/>
            <a:gdLst/>
            <a:ahLst/>
            <a:cxnLst/>
            <a:rect l="l" t="t" r="r" b="b"/>
            <a:pathLst>
              <a:path w="5653784" h="5653784">
                <a:moveTo>
                  <a:pt x="0" y="5653783"/>
                </a:moveTo>
                <a:lnTo>
                  <a:pt x="5653783" y="5653783"/>
                </a:lnTo>
                <a:lnTo>
                  <a:pt x="5653783" y="0"/>
                </a:lnTo>
                <a:lnTo>
                  <a:pt x="0" y="0"/>
                </a:lnTo>
                <a:lnTo>
                  <a:pt x="0" y="565378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8A86B47-B37D-A619-15D7-D1D448141C4C}"/>
              </a:ext>
            </a:extLst>
          </p:cNvPr>
          <p:cNvGrpSpPr/>
          <p:nvPr/>
        </p:nvGrpSpPr>
        <p:grpSpPr>
          <a:xfrm>
            <a:off x="11153361" y="2199747"/>
            <a:ext cx="8547727" cy="3733047"/>
            <a:chOff x="0" y="0"/>
            <a:chExt cx="1324267" cy="57834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087CDB6-1E21-880A-A3E0-F5CA9E38E1D0}"/>
                </a:ext>
              </a:extLst>
            </p:cNvPr>
            <p:cNvSpPr/>
            <p:nvPr/>
          </p:nvSpPr>
          <p:spPr>
            <a:xfrm>
              <a:off x="0" y="0"/>
              <a:ext cx="1324267" cy="578347"/>
            </a:xfrm>
            <a:custGeom>
              <a:avLst/>
              <a:gdLst/>
              <a:ahLst/>
              <a:cxnLst/>
              <a:rect l="l" t="t" r="r" b="b"/>
              <a:pathLst>
                <a:path w="1324267" h="578347">
                  <a:moveTo>
                    <a:pt x="71553" y="0"/>
                  </a:moveTo>
                  <a:lnTo>
                    <a:pt x="1252714" y="0"/>
                  </a:lnTo>
                  <a:cubicBezTo>
                    <a:pt x="1271691" y="0"/>
                    <a:pt x="1289891" y="7539"/>
                    <a:pt x="1303309" y="20957"/>
                  </a:cubicBezTo>
                  <a:cubicBezTo>
                    <a:pt x="1316728" y="34376"/>
                    <a:pt x="1324267" y="52576"/>
                    <a:pt x="1324267" y="71553"/>
                  </a:cubicBezTo>
                  <a:lnTo>
                    <a:pt x="1324267" y="506794"/>
                  </a:lnTo>
                  <a:cubicBezTo>
                    <a:pt x="1324267" y="525771"/>
                    <a:pt x="1316728" y="543971"/>
                    <a:pt x="1303309" y="557389"/>
                  </a:cubicBezTo>
                  <a:cubicBezTo>
                    <a:pt x="1289891" y="570808"/>
                    <a:pt x="1271691" y="578347"/>
                    <a:pt x="1252714" y="578347"/>
                  </a:cubicBezTo>
                  <a:lnTo>
                    <a:pt x="71553" y="578347"/>
                  </a:lnTo>
                  <a:cubicBezTo>
                    <a:pt x="52576" y="578347"/>
                    <a:pt x="34376" y="570808"/>
                    <a:pt x="20957" y="557389"/>
                  </a:cubicBezTo>
                  <a:cubicBezTo>
                    <a:pt x="7539" y="543971"/>
                    <a:pt x="0" y="525771"/>
                    <a:pt x="0" y="506794"/>
                  </a:cubicBezTo>
                  <a:lnTo>
                    <a:pt x="0" y="71553"/>
                  </a:lnTo>
                  <a:cubicBezTo>
                    <a:pt x="0" y="52576"/>
                    <a:pt x="7539" y="34376"/>
                    <a:pt x="20957" y="20957"/>
                  </a:cubicBezTo>
                  <a:cubicBezTo>
                    <a:pt x="34376" y="7539"/>
                    <a:pt x="52576" y="0"/>
                    <a:pt x="71553" y="0"/>
                  </a:cubicBezTo>
                  <a:close/>
                </a:path>
              </a:pathLst>
            </a:custGeom>
            <a:blipFill>
              <a:blip r:embed="rId6"/>
              <a:stretch>
                <a:fillRect t="-39340" b="-13499"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78E7B0CC-62B0-EE00-E985-CCD933831C21}"/>
              </a:ext>
            </a:extLst>
          </p:cNvPr>
          <p:cNvSpPr/>
          <p:nvPr/>
        </p:nvSpPr>
        <p:spPr>
          <a:xfrm flipH="1">
            <a:off x="8131323" y="4499947"/>
            <a:ext cx="1432847" cy="1432847"/>
          </a:xfrm>
          <a:custGeom>
            <a:avLst/>
            <a:gdLst/>
            <a:ahLst/>
            <a:cxnLst/>
            <a:rect l="l" t="t" r="r" b="b"/>
            <a:pathLst>
              <a:path w="1432847" h="1432847">
                <a:moveTo>
                  <a:pt x="1432848" y="0"/>
                </a:moveTo>
                <a:lnTo>
                  <a:pt x="0" y="0"/>
                </a:lnTo>
                <a:lnTo>
                  <a:pt x="0" y="1432847"/>
                </a:lnTo>
                <a:lnTo>
                  <a:pt x="1432848" y="1432847"/>
                </a:lnTo>
                <a:lnTo>
                  <a:pt x="143284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16A21806-AD53-1254-BB31-DFB13DC0993C}"/>
              </a:ext>
            </a:extLst>
          </p:cNvPr>
          <p:cNvSpPr txBox="1"/>
          <p:nvPr/>
        </p:nvSpPr>
        <p:spPr>
          <a:xfrm>
            <a:off x="15730249" y="663200"/>
            <a:ext cx="14212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Page 13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FDF2121-33AA-B4BA-E9A0-8046AD191E7F}"/>
              </a:ext>
            </a:extLst>
          </p:cNvPr>
          <p:cNvSpPr txBox="1"/>
          <p:nvPr/>
        </p:nvSpPr>
        <p:spPr>
          <a:xfrm>
            <a:off x="1856376" y="6972763"/>
            <a:ext cx="7707794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Further Improvements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E0C9D95-C04B-751C-8C36-6CCB3C0E2062}"/>
              </a:ext>
            </a:extLst>
          </p:cNvPr>
          <p:cNvSpPr txBox="1"/>
          <p:nvPr/>
        </p:nvSpPr>
        <p:spPr>
          <a:xfrm>
            <a:off x="1856376" y="2650221"/>
            <a:ext cx="5953713" cy="1856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5400" b="1" kern="0" dirty="0">
                <a:solidFill>
                  <a:schemeClr val="bg1"/>
                </a:solidFill>
                <a:latin typeface="Open Sauce Bold" panose="020B0604020202020204" charset="0"/>
                <a:cs typeface="Times New Roman" panose="02020603050405020304" pitchFamily="18" charset="0"/>
              </a:rPr>
              <a:t>Improve Error Handling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32B9B45-BE69-AB97-E2D0-EA3863BD091F}"/>
              </a:ext>
            </a:extLst>
          </p:cNvPr>
          <p:cNvSpPr txBox="1"/>
          <p:nvPr/>
        </p:nvSpPr>
        <p:spPr>
          <a:xfrm>
            <a:off x="8771911" y="6324899"/>
            <a:ext cx="8573656" cy="3618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Problem: </a:t>
            </a:r>
            <a:r>
              <a:rPr lang="en-GB" sz="2000" kern="0" dirty="0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In “</a:t>
            </a:r>
            <a:r>
              <a:rPr lang="en-GB" sz="2000" kern="0" dirty="0" err="1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BitmapItem</a:t>
            </a:r>
            <a:r>
              <a:rPr lang="en-GB" sz="2000" kern="0" dirty="0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” Errors are logged to </a:t>
            </a:r>
            <a:r>
              <a:rPr lang="en-GB" sz="2000" kern="0" dirty="0" err="1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System.err</a:t>
            </a:r>
            <a:r>
              <a:rPr lang="en-GB" sz="2000" kern="0" dirty="0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 without recovery options (, </a:t>
            </a:r>
            <a:r>
              <a:rPr lang="en-GB" sz="2000" kern="0" dirty="0" err="1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e.g</a:t>
            </a:r>
            <a:r>
              <a:rPr lang="en-GB" sz="2000" kern="0" dirty="0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 loading a default image if the specified image is not found).</a:t>
            </a:r>
          </a:p>
          <a:p>
            <a:pPr marL="342900" lvl="0" indent="-342900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Solution:</a:t>
            </a:r>
          </a:p>
          <a:p>
            <a:pPr marL="342900" lvl="0" indent="-342900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000" kern="0" dirty="0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Custom Exceptions:</a:t>
            </a:r>
          </a:p>
          <a:p>
            <a:pPr marL="1143000" lvl="2" indent="-2286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Define custom exceptions (e.g., </a:t>
            </a:r>
            <a:r>
              <a:rPr lang="en-GB" sz="2000" kern="0" dirty="0" err="1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SlideLoadingException</a:t>
            </a:r>
            <a:r>
              <a:rPr lang="en-GB" sz="2000" kern="0" dirty="0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, </a:t>
            </a:r>
            <a:r>
              <a:rPr lang="en-GB" sz="2000" kern="0" dirty="0" err="1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ImageLoadingException</a:t>
            </a:r>
            <a:r>
              <a:rPr lang="en-GB" sz="2000" kern="0" dirty="0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) to provide more meaningful error information and enable better error handling and recovery.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7ADEFF-B40E-2F83-939C-724F7CF1541B}"/>
              </a:ext>
            </a:extLst>
          </p:cNvPr>
          <p:cNvGrpSpPr/>
          <p:nvPr/>
        </p:nvGrpSpPr>
        <p:grpSpPr>
          <a:xfrm>
            <a:off x="4592426" y="659090"/>
            <a:ext cx="9130305" cy="713498"/>
            <a:chOff x="4592426" y="659090"/>
            <a:chExt cx="9130305" cy="713498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79661D31-1317-559D-C0CE-5D7DA0D2DEF9}"/>
                </a:ext>
              </a:extLst>
            </p:cNvPr>
            <p:cNvSpPr txBox="1"/>
            <p:nvPr/>
          </p:nvSpPr>
          <p:spPr>
            <a:xfrm>
              <a:off x="4592426" y="659090"/>
              <a:ext cx="1662550" cy="347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b="1" spc="4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Home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58962CE2-8C5F-4C9A-4A04-7832715AA217}"/>
                </a:ext>
              </a:extLst>
            </p:cNvPr>
            <p:cNvSpPr txBox="1"/>
            <p:nvPr/>
          </p:nvSpPr>
          <p:spPr>
            <a:xfrm>
              <a:off x="6856548" y="661303"/>
              <a:ext cx="1907082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Refactor for Design Pattern</a:t>
              </a: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AE8966AE-F831-B364-1D1B-217D921FA1A6}"/>
                </a:ext>
              </a:extLst>
            </p:cNvPr>
            <p:cNvSpPr txBox="1"/>
            <p:nvPr/>
          </p:nvSpPr>
          <p:spPr>
            <a:xfrm>
              <a:off x="9564171" y="661303"/>
              <a:ext cx="1589190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Principle Concern</a:t>
              </a:r>
            </a:p>
          </p:txBody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416C1D82-9A98-6D44-0137-DE906F87DFA4}"/>
                </a:ext>
              </a:extLst>
            </p:cNvPr>
            <p:cNvSpPr txBox="1"/>
            <p:nvPr/>
          </p:nvSpPr>
          <p:spPr>
            <a:xfrm>
              <a:off x="11497756" y="659090"/>
              <a:ext cx="2224975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Further Improvements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301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440A8A-18F8-3E36-CDA7-E61C5C351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2C151B6-78B8-4B8B-4F62-ECC1AE4330A5}"/>
              </a:ext>
            </a:extLst>
          </p:cNvPr>
          <p:cNvGrpSpPr/>
          <p:nvPr/>
        </p:nvGrpSpPr>
        <p:grpSpPr>
          <a:xfrm>
            <a:off x="15481179" y="576468"/>
            <a:ext cx="1919429" cy="566532"/>
            <a:chOff x="0" y="0"/>
            <a:chExt cx="505529" cy="1492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288173-8FFD-A493-51A7-8BFA31D6F5A1}"/>
                </a:ext>
              </a:extLst>
            </p:cNvPr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57FF">
                    <a:alpha val="100000"/>
                  </a:srgbClr>
                </a:gs>
                <a:gs pos="100000">
                  <a:srgbClr val="FCAC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928BDCF-1B5A-1988-EFA2-38C41B483526}"/>
                </a:ext>
              </a:extLst>
            </p:cNvPr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9FC96707-ED6A-5BA2-943A-F4C8AC8DD560}"/>
              </a:ext>
            </a:extLst>
          </p:cNvPr>
          <p:cNvSpPr/>
          <p:nvPr/>
        </p:nvSpPr>
        <p:spPr>
          <a:xfrm rot="-5400000" flipV="1">
            <a:off x="-1449175" y="-220557"/>
            <a:ext cx="8558066" cy="8573655"/>
          </a:xfrm>
          <a:custGeom>
            <a:avLst/>
            <a:gdLst/>
            <a:ahLst/>
            <a:cxnLst/>
            <a:rect l="l" t="t" r="r" b="b"/>
            <a:pathLst>
              <a:path w="8558066" h="8573655">
                <a:moveTo>
                  <a:pt x="0" y="8573655"/>
                </a:moveTo>
                <a:lnTo>
                  <a:pt x="8558067" y="8573655"/>
                </a:lnTo>
                <a:lnTo>
                  <a:pt x="8558067" y="0"/>
                </a:lnTo>
                <a:lnTo>
                  <a:pt x="0" y="0"/>
                </a:lnTo>
                <a:lnTo>
                  <a:pt x="0" y="857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6876947-B7B5-F841-1A29-210F2C20982A}"/>
              </a:ext>
            </a:extLst>
          </p:cNvPr>
          <p:cNvSpPr/>
          <p:nvPr/>
        </p:nvSpPr>
        <p:spPr>
          <a:xfrm flipV="1">
            <a:off x="11497756" y="7411878"/>
            <a:ext cx="5653784" cy="5653784"/>
          </a:xfrm>
          <a:custGeom>
            <a:avLst/>
            <a:gdLst/>
            <a:ahLst/>
            <a:cxnLst/>
            <a:rect l="l" t="t" r="r" b="b"/>
            <a:pathLst>
              <a:path w="5653784" h="5653784">
                <a:moveTo>
                  <a:pt x="0" y="5653783"/>
                </a:moveTo>
                <a:lnTo>
                  <a:pt x="5653783" y="5653783"/>
                </a:lnTo>
                <a:lnTo>
                  <a:pt x="5653783" y="0"/>
                </a:lnTo>
                <a:lnTo>
                  <a:pt x="0" y="0"/>
                </a:lnTo>
                <a:lnTo>
                  <a:pt x="0" y="565378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E0FC95F-42B8-66FC-DCC3-1C73BA3B618B}"/>
              </a:ext>
            </a:extLst>
          </p:cNvPr>
          <p:cNvGrpSpPr/>
          <p:nvPr/>
        </p:nvGrpSpPr>
        <p:grpSpPr>
          <a:xfrm>
            <a:off x="11153361" y="2199747"/>
            <a:ext cx="8547727" cy="3733047"/>
            <a:chOff x="0" y="0"/>
            <a:chExt cx="1324267" cy="57834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B296D48-1677-49A5-2326-70DEB54045CE}"/>
                </a:ext>
              </a:extLst>
            </p:cNvPr>
            <p:cNvSpPr/>
            <p:nvPr/>
          </p:nvSpPr>
          <p:spPr>
            <a:xfrm>
              <a:off x="0" y="0"/>
              <a:ext cx="1324267" cy="578347"/>
            </a:xfrm>
            <a:custGeom>
              <a:avLst/>
              <a:gdLst/>
              <a:ahLst/>
              <a:cxnLst/>
              <a:rect l="l" t="t" r="r" b="b"/>
              <a:pathLst>
                <a:path w="1324267" h="578347">
                  <a:moveTo>
                    <a:pt x="71553" y="0"/>
                  </a:moveTo>
                  <a:lnTo>
                    <a:pt x="1252714" y="0"/>
                  </a:lnTo>
                  <a:cubicBezTo>
                    <a:pt x="1271691" y="0"/>
                    <a:pt x="1289891" y="7539"/>
                    <a:pt x="1303309" y="20957"/>
                  </a:cubicBezTo>
                  <a:cubicBezTo>
                    <a:pt x="1316728" y="34376"/>
                    <a:pt x="1324267" y="52576"/>
                    <a:pt x="1324267" y="71553"/>
                  </a:cubicBezTo>
                  <a:lnTo>
                    <a:pt x="1324267" y="506794"/>
                  </a:lnTo>
                  <a:cubicBezTo>
                    <a:pt x="1324267" y="525771"/>
                    <a:pt x="1316728" y="543971"/>
                    <a:pt x="1303309" y="557389"/>
                  </a:cubicBezTo>
                  <a:cubicBezTo>
                    <a:pt x="1289891" y="570808"/>
                    <a:pt x="1271691" y="578347"/>
                    <a:pt x="1252714" y="578347"/>
                  </a:cubicBezTo>
                  <a:lnTo>
                    <a:pt x="71553" y="578347"/>
                  </a:lnTo>
                  <a:cubicBezTo>
                    <a:pt x="52576" y="578347"/>
                    <a:pt x="34376" y="570808"/>
                    <a:pt x="20957" y="557389"/>
                  </a:cubicBezTo>
                  <a:cubicBezTo>
                    <a:pt x="7539" y="543971"/>
                    <a:pt x="0" y="525771"/>
                    <a:pt x="0" y="506794"/>
                  </a:cubicBezTo>
                  <a:lnTo>
                    <a:pt x="0" y="71553"/>
                  </a:lnTo>
                  <a:cubicBezTo>
                    <a:pt x="0" y="52576"/>
                    <a:pt x="7539" y="34376"/>
                    <a:pt x="20957" y="20957"/>
                  </a:cubicBezTo>
                  <a:cubicBezTo>
                    <a:pt x="34376" y="7539"/>
                    <a:pt x="52576" y="0"/>
                    <a:pt x="71553" y="0"/>
                  </a:cubicBezTo>
                  <a:close/>
                </a:path>
              </a:pathLst>
            </a:custGeom>
            <a:blipFill>
              <a:blip r:embed="rId6"/>
              <a:stretch>
                <a:fillRect t="-39340" b="-13499"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F2CA35D3-1963-9167-431F-53A8660EA5D3}"/>
              </a:ext>
            </a:extLst>
          </p:cNvPr>
          <p:cNvSpPr/>
          <p:nvPr/>
        </p:nvSpPr>
        <p:spPr>
          <a:xfrm flipH="1">
            <a:off x="8131323" y="4499947"/>
            <a:ext cx="1432847" cy="1432847"/>
          </a:xfrm>
          <a:custGeom>
            <a:avLst/>
            <a:gdLst/>
            <a:ahLst/>
            <a:cxnLst/>
            <a:rect l="l" t="t" r="r" b="b"/>
            <a:pathLst>
              <a:path w="1432847" h="1432847">
                <a:moveTo>
                  <a:pt x="1432848" y="0"/>
                </a:moveTo>
                <a:lnTo>
                  <a:pt x="0" y="0"/>
                </a:lnTo>
                <a:lnTo>
                  <a:pt x="0" y="1432847"/>
                </a:lnTo>
                <a:lnTo>
                  <a:pt x="1432848" y="1432847"/>
                </a:lnTo>
                <a:lnTo>
                  <a:pt x="143284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B048DDB-9A44-CE10-67B8-ED75AB967B33}"/>
              </a:ext>
            </a:extLst>
          </p:cNvPr>
          <p:cNvSpPr txBox="1"/>
          <p:nvPr/>
        </p:nvSpPr>
        <p:spPr>
          <a:xfrm>
            <a:off x="15730249" y="663200"/>
            <a:ext cx="14212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Page 14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D3D677C-65BA-3892-61CE-690C0C73B4B7}"/>
              </a:ext>
            </a:extLst>
          </p:cNvPr>
          <p:cNvSpPr txBox="1"/>
          <p:nvPr/>
        </p:nvSpPr>
        <p:spPr>
          <a:xfrm>
            <a:off x="1856376" y="6972763"/>
            <a:ext cx="7707794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Further Improvements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6D55E0F7-A166-8A08-794E-B0EBFDA0A931}"/>
              </a:ext>
            </a:extLst>
          </p:cNvPr>
          <p:cNvSpPr txBox="1"/>
          <p:nvPr/>
        </p:nvSpPr>
        <p:spPr>
          <a:xfrm>
            <a:off x="1856376" y="2650221"/>
            <a:ext cx="5953713" cy="1856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5400" b="1" kern="0" dirty="0">
                <a:solidFill>
                  <a:schemeClr val="bg1"/>
                </a:solidFill>
                <a:latin typeface="Open Sauce Bold" panose="020B0604020202020204" charset="0"/>
                <a:cs typeface="Times New Roman" panose="02020603050405020304" pitchFamily="18" charset="0"/>
              </a:rPr>
              <a:t>Improve Testability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BAC01EC7-D751-32AA-0753-EC4FE1DA02AF}"/>
              </a:ext>
            </a:extLst>
          </p:cNvPr>
          <p:cNvSpPr txBox="1"/>
          <p:nvPr/>
        </p:nvSpPr>
        <p:spPr>
          <a:xfrm>
            <a:off x="8771911" y="6324899"/>
            <a:ext cx="8573656" cy="3405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kern="0" dirty="0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Problem: </a:t>
            </a:r>
            <a:r>
              <a:rPr lang="en-GB" sz="2000" kern="0" dirty="0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Tight coupling and static state make testing difficult.</a:t>
            </a:r>
          </a:p>
          <a:p>
            <a:pPr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Solution:</a:t>
            </a:r>
          </a:p>
          <a:p>
            <a:pPr lvl="1">
              <a:lnSpc>
                <a:spcPct val="115000"/>
              </a:lnSpc>
              <a:spcAft>
                <a:spcPts val="3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r>
              <a:rPr lang="en-GB" sz="2000" kern="0" dirty="0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Extract UI Logic:</a:t>
            </a:r>
          </a:p>
          <a:p>
            <a:pPr lvl="2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Move UI logic into separate classes (e.g., </a:t>
            </a:r>
            <a:r>
              <a:rPr lang="en-GB" sz="2000" kern="0" dirty="0" err="1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SlideViewer</a:t>
            </a:r>
            <a:r>
              <a:rPr lang="en-GB" sz="2000" kern="0" dirty="0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) for headless testing.</a:t>
            </a:r>
          </a:p>
          <a:p>
            <a:pPr lvl="1">
              <a:lnSpc>
                <a:spcPct val="115000"/>
              </a:lnSpc>
              <a:spcAft>
                <a:spcPts val="300"/>
              </a:spcAft>
              <a:buSzPts val="1000"/>
              <a:buFont typeface="+mj-lt"/>
              <a:buAutoNum type="arabicPeriod"/>
              <a:tabLst>
                <a:tab pos="914400" algn="l"/>
              </a:tabLst>
            </a:pPr>
            <a:r>
              <a:rPr lang="en-GB" sz="2000" kern="0" dirty="0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Remove Static State:</a:t>
            </a:r>
          </a:p>
          <a:p>
            <a:pPr lvl="2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Replace static methods (e.g., </a:t>
            </a:r>
            <a:r>
              <a:rPr lang="en-GB" sz="2000" kern="0" dirty="0" err="1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Style.createStyles</a:t>
            </a:r>
            <a:r>
              <a:rPr lang="en-GB" sz="2000" kern="0" dirty="0">
                <a:solidFill>
                  <a:schemeClr val="bg1"/>
                </a:solidFill>
                <a:latin typeface="Open Sauce "/>
                <a:cs typeface="Times New Roman" panose="02020603050405020304" pitchFamily="18" charset="0"/>
              </a:rPr>
              <a:t>()) with instance-based alternatives.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AD3921-0770-BCAE-1E2E-BA2D12CDA2EC}"/>
              </a:ext>
            </a:extLst>
          </p:cNvPr>
          <p:cNvGrpSpPr/>
          <p:nvPr/>
        </p:nvGrpSpPr>
        <p:grpSpPr>
          <a:xfrm>
            <a:off x="4592426" y="659090"/>
            <a:ext cx="9130305" cy="713498"/>
            <a:chOff x="4592426" y="659090"/>
            <a:chExt cx="9130305" cy="713498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9BEF7E70-A6EF-2E48-01BD-D0B0BE69E903}"/>
                </a:ext>
              </a:extLst>
            </p:cNvPr>
            <p:cNvSpPr txBox="1"/>
            <p:nvPr/>
          </p:nvSpPr>
          <p:spPr>
            <a:xfrm>
              <a:off x="4592426" y="659090"/>
              <a:ext cx="1662550" cy="347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b="1" spc="4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Home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CA2A7AD9-D0C5-6226-1712-33C07EFB78CF}"/>
                </a:ext>
              </a:extLst>
            </p:cNvPr>
            <p:cNvSpPr txBox="1"/>
            <p:nvPr/>
          </p:nvSpPr>
          <p:spPr>
            <a:xfrm>
              <a:off x="6856548" y="661303"/>
              <a:ext cx="1907082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Refactor for Design Pattern</a:t>
              </a: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4FD1FB9D-BA16-216C-9CDA-07874487071E}"/>
                </a:ext>
              </a:extLst>
            </p:cNvPr>
            <p:cNvSpPr txBox="1"/>
            <p:nvPr/>
          </p:nvSpPr>
          <p:spPr>
            <a:xfrm>
              <a:off x="9564171" y="661303"/>
              <a:ext cx="1589190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Principle Concern</a:t>
              </a:r>
            </a:p>
          </p:txBody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D8D39639-506A-3BFE-D2FE-E2693421320F}"/>
                </a:ext>
              </a:extLst>
            </p:cNvPr>
            <p:cNvSpPr txBox="1"/>
            <p:nvPr/>
          </p:nvSpPr>
          <p:spPr>
            <a:xfrm>
              <a:off x="11497756" y="659090"/>
              <a:ext cx="2224975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Further Improvements</a:t>
              </a:r>
            </a:p>
          </p:txBody>
        </p:sp>
      </p:grpSp>
      <p:sp>
        <p:nvSpPr>
          <p:cNvPr id="27" name="Freeform 12">
            <a:extLst>
              <a:ext uri="{FF2B5EF4-FFF2-40B4-BE49-F238E27FC236}">
                <a16:creationId xmlns:a16="http://schemas.microsoft.com/office/drawing/2014/main" id="{DF46C893-95AB-6296-5EFB-98C37A30E928}"/>
              </a:ext>
            </a:extLst>
          </p:cNvPr>
          <p:cNvSpPr/>
          <p:nvPr/>
        </p:nvSpPr>
        <p:spPr>
          <a:xfrm rot="16200000">
            <a:off x="5071079" y="6024932"/>
            <a:ext cx="7401663" cy="18288000"/>
          </a:xfrm>
          <a:custGeom>
            <a:avLst/>
            <a:gdLst/>
            <a:ahLst/>
            <a:cxnLst/>
            <a:rect l="l" t="t" r="r" b="b"/>
            <a:pathLst>
              <a:path w="7401663" h="18288000">
                <a:moveTo>
                  <a:pt x="0" y="0"/>
                </a:moveTo>
                <a:lnTo>
                  <a:pt x="7401662" y="0"/>
                </a:lnTo>
                <a:lnTo>
                  <a:pt x="7401662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7016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1C57D452-1C81-DCC4-0662-AE1E590CFD7B}"/>
              </a:ext>
            </a:extLst>
          </p:cNvPr>
          <p:cNvSpPr txBox="1"/>
          <p:nvPr/>
        </p:nvSpPr>
        <p:spPr>
          <a:xfrm>
            <a:off x="-9148310" y="4066270"/>
            <a:ext cx="8370898" cy="269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262"/>
              </a:lnSpc>
              <a:spcBef>
                <a:spcPct val="0"/>
              </a:spcBef>
            </a:pPr>
            <a:r>
              <a:rPr lang="en-US" sz="15901" spc="-747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Thank</a:t>
            </a: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0C6A1CAA-8BB3-81B8-4C2A-D680CC526A9B}"/>
              </a:ext>
            </a:extLst>
          </p:cNvPr>
          <p:cNvSpPr txBox="1"/>
          <p:nvPr/>
        </p:nvSpPr>
        <p:spPr>
          <a:xfrm>
            <a:off x="20106099" y="4276424"/>
            <a:ext cx="6728953" cy="269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262"/>
              </a:lnSpc>
              <a:spcBef>
                <a:spcPct val="0"/>
              </a:spcBef>
            </a:pPr>
            <a:r>
              <a:rPr lang="en-US" sz="15901" b="1" spc="-747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You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9E3F1A-D3FD-ECC3-43DA-23C7EE332695}"/>
              </a:ext>
            </a:extLst>
          </p:cNvPr>
          <p:cNvGrpSpPr/>
          <p:nvPr/>
        </p:nvGrpSpPr>
        <p:grpSpPr>
          <a:xfrm>
            <a:off x="-16632860" y="5852757"/>
            <a:ext cx="9130305" cy="713498"/>
            <a:chOff x="4592426" y="659090"/>
            <a:chExt cx="9130305" cy="713498"/>
          </a:xfrm>
        </p:grpSpPr>
        <p:sp>
          <p:nvSpPr>
            <p:cNvPr id="31" name="TextBox 6">
              <a:extLst>
                <a:ext uri="{FF2B5EF4-FFF2-40B4-BE49-F238E27FC236}">
                  <a16:creationId xmlns:a16="http://schemas.microsoft.com/office/drawing/2014/main" id="{D6F91724-FF74-3476-5924-CEFE5EDFB2AA}"/>
                </a:ext>
              </a:extLst>
            </p:cNvPr>
            <p:cNvSpPr txBox="1"/>
            <p:nvPr/>
          </p:nvSpPr>
          <p:spPr>
            <a:xfrm>
              <a:off x="4592426" y="659090"/>
              <a:ext cx="1662550" cy="347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b="1" spc="4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Home</a:t>
              </a:r>
            </a:p>
          </p:txBody>
        </p: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2448CA66-39FA-1875-9DCD-5BD28EFC46E5}"/>
                </a:ext>
              </a:extLst>
            </p:cNvPr>
            <p:cNvSpPr txBox="1"/>
            <p:nvPr/>
          </p:nvSpPr>
          <p:spPr>
            <a:xfrm>
              <a:off x="6856548" y="661303"/>
              <a:ext cx="1907082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Refactor for Design Pattern</a:t>
              </a: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0B0590C-CFA5-29DE-AD06-0E1E78D1BC46}"/>
                </a:ext>
              </a:extLst>
            </p:cNvPr>
            <p:cNvSpPr txBox="1"/>
            <p:nvPr/>
          </p:nvSpPr>
          <p:spPr>
            <a:xfrm>
              <a:off x="9564171" y="661303"/>
              <a:ext cx="1589190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Principle Concern</a:t>
              </a:r>
            </a:p>
          </p:txBody>
        </p:sp>
        <p:sp>
          <p:nvSpPr>
            <p:cNvPr id="34" name="TextBox 9">
              <a:extLst>
                <a:ext uri="{FF2B5EF4-FFF2-40B4-BE49-F238E27FC236}">
                  <a16:creationId xmlns:a16="http://schemas.microsoft.com/office/drawing/2014/main" id="{2A8E465D-D7AA-EF40-10B6-D62F8532D149}"/>
                </a:ext>
              </a:extLst>
            </p:cNvPr>
            <p:cNvSpPr txBox="1"/>
            <p:nvPr/>
          </p:nvSpPr>
          <p:spPr>
            <a:xfrm>
              <a:off x="11497756" y="659090"/>
              <a:ext cx="2224975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Further Improvements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9550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81179" y="576468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57FF">
                    <a:alpha val="100000"/>
                  </a:srgbClr>
                </a:gs>
                <a:gs pos="100000">
                  <a:srgbClr val="FCAC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768349" y="663200"/>
            <a:ext cx="14212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Page 15</a:t>
            </a:r>
          </a:p>
        </p:txBody>
      </p:sp>
      <p:sp>
        <p:nvSpPr>
          <p:cNvPr id="12" name="Freeform 12"/>
          <p:cNvSpPr/>
          <p:nvPr/>
        </p:nvSpPr>
        <p:spPr>
          <a:xfrm rot="-5400000">
            <a:off x="5443169" y="-2557831"/>
            <a:ext cx="7401663" cy="18288000"/>
          </a:xfrm>
          <a:custGeom>
            <a:avLst/>
            <a:gdLst/>
            <a:ahLst/>
            <a:cxnLst/>
            <a:rect l="l" t="t" r="r" b="b"/>
            <a:pathLst>
              <a:path w="7401663" h="18288000">
                <a:moveTo>
                  <a:pt x="0" y="0"/>
                </a:moveTo>
                <a:lnTo>
                  <a:pt x="7401662" y="0"/>
                </a:lnTo>
                <a:lnTo>
                  <a:pt x="7401662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7016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3" name="TextBox 13"/>
          <p:cNvSpPr txBox="1"/>
          <p:nvPr/>
        </p:nvSpPr>
        <p:spPr>
          <a:xfrm>
            <a:off x="2601336" y="3321784"/>
            <a:ext cx="8370898" cy="269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262"/>
              </a:lnSpc>
              <a:spcBef>
                <a:spcPct val="0"/>
              </a:spcBef>
            </a:pPr>
            <a:r>
              <a:rPr lang="en-US" sz="15901" spc="-747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Thank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96971" y="3315762"/>
            <a:ext cx="6728953" cy="269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262"/>
              </a:lnSpc>
              <a:spcBef>
                <a:spcPct val="0"/>
              </a:spcBef>
            </a:pPr>
            <a:r>
              <a:rPr lang="en-US" sz="15901" b="1" spc="-74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You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C27955-8F52-4797-9E52-5F25CF34974F}"/>
              </a:ext>
            </a:extLst>
          </p:cNvPr>
          <p:cNvGrpSpPr/>
          <p:nvPr/>
        </p:nvGrpSpPr>
        <p:grpSpPr>
          <a:xfrm>
            <a:off x="4592426" y="659090"/>
            <a:ext cx="9130305" cy="713498"/>
            <a:chOff x="4592426" y="659090"/>
            <a:chExt cx="9130305" cy="713498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15C244EB-3287-DE1D-A44D-B9E5F472B646}"/>
                </a:ext>
              </a:extLst>
            </p:cNvPr>
            <p:cNvSpPr txBox="1"/>
            <p:nvPr/>
          </p:nvSpPr>
          <p:spPr>
            <a:xfrm>
              <a:off x="4592426" y="659090"/>
              <a:ext cx="1662550" cy="347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b="1" spc="4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Home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48A58980-6834-2CA3-4FC2-34CF58329117}"/>
                </a:ext>
              </a:extLst>
            </p:cNvPr>
            <p:cNvSpPr txBox="1"/>
            <p:nvPr/>
          </p:nvSpPr>
          <p:spPr>
            <a:xfrm>
              <a:off x="6856548" y="661303"/>
              <a:ext cx="1907082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Refactor for Design Pattern</a:t>
              </a: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AAB49EA8-CAC3-58B7-0A90-33A54329B457}"/>
                </a:ext>
              </a:extLst>
            </p:cNvPr>
            <p:cNvSpPr txBox="1"/>
            <p:nvPr/>
          </p:nvSpPr>
          <p:spPr>
            <a:xfrm>
              <a:off x="9564171" y="661303"/>
              <a:ext cx="1589190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Principle Concern</a:t>
              </a:r>
            </a:p>
          </p:txBody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6A87993B-6547-25F1-CFC8-3D0F16E9F1A2}"/>
                </a:ext>
              </a:extLst>
            </p:cNvPr>
            <p:cNvSpPr txBox="1"/>
            <p:nvPr/>
          </p:nvSpPr>
          <p:spPr>
            <a:xfrm>
              <a:off x="11497756" y="659090"/>
              <a:ext cx="2224975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Further Improvements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0590CF-72DB-1AB6-1E87-EDB744B1A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5CD8BC6-0E92-F923-5DE7-82886F3364D7}"/>
              </a:ext>
            </a:extLst>
          </p:cNvPr>
          <p:cNvGrpSpPr/>
          <p:nvPr/>
        </p:nvGrpSpPr>
        <p:grpSpPr>
          <a:xfrm>
            <a:off x="15481179" y="576468"/>
            <a:ext cx="1919429" cy="566532"/>
            <a:chOff x="0" y="0"/>
            <a:chExt cx="505529" cy="1492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EE4603B-D34E-0F61-DA2E-8139E802A36C}"/>
                </a:ext>
              </a:extLst>
            </p:cNvPr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57FF">
                    <a:alpha val="100000"/>
                  </a:srgbClr>
                </a:gs>
                <a:gs pos="100000">
                  <a:srgbClr val="FCAC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12DC77D-5755-1C19-1838-9C38E1825AF1}"/>
                </a:ext>
              </a:extLst>
            </p:cNvPr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CCF0B32-0E4F-FBC8-977F-1E797DCAF2B7}"/>
              </a:ext>
            </a:extLst>
          </p:cNvPr>
          <p:cNvSpPr/>
          <p:nvPr/>
        </p:nvSpPr>
        <p:spPr>
          <a:xfrm rot="-5400000">
            <a:off x="5443169" y="-2557831"/>
            <a:ext cx="7401663" cy="18288000"/>
          </a:xfrm>
          <a:custGeom>
            <a:avLst/>
            <a:gdLst/>
            <a:ahLst/>
            <a:cxnLst/>
            <a:rect l="l" t="t" r="r" b="b"/>
            <a:pathLst>
              <a:path w="7401663" h="18288000">
                <a:moveTo>
                  <a:pt x="0" y="0"/>
                </a:moveTo>
                <a:lnTo>
                  <a:pt x="7401662" y="0"/>
                </a:lnTo>
                <a:lnTo>
                  <a:pt x="7401662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7016"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12D006-B0C5-1E0F-8FF3-B6A6B1220151}"/>
              </a:ext>
            </a:extLst>
          </p:cNvPr>
          <p:cNvGrpSpPr/>
          <p:nvPr/>
        </p:nvGrpSpPr>
        <p:grpSpPr>
          <a:xfrm>
            <a:off x="4592426" y="659090"/>
            <a:ext cx="9130305" cy="713498"/>
            <a:chOff x="4592426" y="659090"/>
            <a:chExt cx="9130305" cy="713498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73470E2-5B09-EA0A-1403-7F2D727E3B69}"/>
                </a:ext>
              </a:extLst>
            </p:cNvPr>
            <p:cNvSpPr txBox="1"/>
            <p:nvPr/>
          </p:nvSpPr>
          <p:spPr>
            <a:xfrm>
              <a:off x="4592426" y="659090"/>
              <a:ext cx="1662550" cy="347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b="1" spc="4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Home</a:t>
              </a: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8CC165E-7250-B7F1-1C8A-40C75FAC6C2A}"/>
                </a:ext>
              </a:extLst>
            </p:cNvPr>
            <p:cNvSpPr txBox="1"/>
            <p:nvPr/>
          </p:nvSpPr>
          <p:spPr>
            <a:xfrm>
              <a:off x="6856548" y="661303"/>
              <a:ext cx="1907082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Refactor for Design Pattern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F416DFD-0E5B-1C88-C01A-172682CF1170}"/>
                </a:ext>
              </a:extLst>
            </p:cNvPr>
            <p:cNvSpPr txBox="1"/>
            <p:nvPr/>
          </p:nvSpPr>
          <p:spPr>
            <a:xfrm>
              <a:off x="9564171" y="661303"/>
              <a:ext cx="1589190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Principle Concern</a:t>
              </a: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575971F-A565-D08E-5A47-67BA847A593C}"/>
                </a:ext>
              </a:extLst>
            </p:cNvPr>
            <p:cNvSpPr txBox="1"/>
            <p:nvPr/>
          </p:nvSpPr>
          <p:spPr>
            <a:xfrm>
              <a:off x="11497756" y="659090"/>
              <a:ext cx="2224975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Further Improvements</a:t>
              </a:r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A5D44AD6-5BF2-52D9-7C08-2831557A6A64}"/>
              </a:ext>
            </a:extLst>
          </p:cNvPr>
          <p:cNvSpPr txBox="1"/>
          <p:nvPr/>
        </p:nvSpPr>
        <p:spPr>
          <a:xfrm>
            <a:off x="15730249" y="663200"/>
            <a:ext cx="14212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Page 01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B64342D-B9EE-D140-018A-D1F0E3720BA1}"/>
              </a:ext>
            </a:extLst>
          </p:cNvPr>
          <p:cNvSpPr txBox="1"/>
          <p:nvPr/>
        </p:nvSpPr>
        <p:spPr>
          <a:xfrm>
            <a:off x="2770357" y="3884523"/>
            <a:ext cx="12747285" cy="230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956"/>
              </a:lnSpc>
              <a:spcBef>
                <a:spcPct val="0"/>
              </a:spcBef>
            </a:pPr>
            <a:r>
              <a:rPr lang="en-US" sz="13540" b="1" spc="-636" dirty="0" err="1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Jabberpoint</a:t>
            </a:r>
            <a:endParaRPr lang="en-US" sz="13540" b="1" spc="-636" dirty="0">
              <a:solidFill>
                <a:srgbClr val="FFFFFF"/>
              </a:solidFill>
              <a:latin typeface="Open Sauce Medium"/>
              <a:ea typeface="Open Sauce Medium"/>
              <a:cs typeface="Open Sauce Medium"/>
              <a:sym typeface="Open Sauce Medium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274D9C55-09F9-3F6A-B125-938CF05BED84}"/>
              </a:ext>
            </a:extLst>
          </p:cNvPr>
          <p:cNvSpPr txBox="1"/>
          <p:nvPr/>
        </p:nvSpPr>
        <p:spPr>
          <a:xfrm>
            <a:off x="4617766" y="3005476"/>
            <a:ext cx="9052468" cy="1126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98"/>
              </a:lnSpc>
              <a:spcBef>
                <a:spcPct val="0"/>
              </a:spcBef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Improvement Advice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CA0714DE-1CAC-7D79-56C3-4582A643EAB1}"/>
              </a:ext>
            </a:extLst>
          </p:cNvPr>
          <p:cNvGrpSpPr/>
          <p:nvPr/>
        </p:nvGrpSpPr>
        <p:grpSpPr>
          <a:xfrm>
            <a:off x="8184285" y="6586169"/>
            <a:ext cx="1919429" cy="566532"/>
            <a:chOff x="0" y="0"/>
            <a:chExt cx="505529" cy="14921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C34A631B-F8FB-8E77-5E15-FC4496868BF1}"/>
                </a:ext>
              </a:extLst>
            </p:cNvPr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57FF">
                    <a:alpha val="100000"/>
                  </a:srgbClr>
                </a:gs>
                <a:gs pos="100000">
                  <a:srgbClr val="FCAC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LID4096" i="1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AE27339E-0F3D-4BAD-7782-CFBEEE679AB3}"/>
                </a:ext>
              </a:extLst>
            </p:cNvPr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i="1"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44D0FD65-7315-9DA5-AE2F-6E1661E9A836}"/>
              </a:ext>
            </a:extLst>
          </p:cNvPr>
          <p:cNvSpPr txBox="1"/>
          <p:nvPr/>
        </p:nvSpPr>
        <p:spPr>
          <a:xfrm>
            <a:off x="8203335" y="6680522"/>
            <a:ext cx="192541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spc="3" dirty="0">
                <a:solidFill>
                  <a:schemeClr val="bg1"/>
                </a:solidFill>
                <a:latin typeface="Open Sauce Bold"/>
                <a:ea typeface="Open Sauce Bold"/>
                <a:cs typeface="Open Sauce Bold"/>
                <a:sym typeface="Open Sauce 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Next Slide</a:t>
            </a:r>
            <a:endParaRPr lang="en-US" sz="1899" spc="3" dirty="0">
              <a:solidFill>
                <a:schemeClr val="bg1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6E39453-D5C7-8FC7-0DF2-FDA41E020A25}"/>
              </a:ext>
            </a:extLst>
          </p:cNvPr>
          <p:cNvSpPr txBox="1"/>
          <p:nvPr/>
        </p:nvSpPr>
        <p:spPr>
          <a:xfrm>
            <a:off x="1028700" y="8819935"/>
            <a:ext cx="4747340" cy="422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1"/>
              </a:lnSpc>
            </a:pPr>
            <a:r>
              <a:rPr lang="en-US" sz="247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Thu Tran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EC698259-5D48-97E8-2F74-EF4D0B919FD3}"/>
              </a:ext>
            </a:extLst>
          </p:cNvPr>
          <p:cNvSpPr txBox="1"/>
          <p:nvPr/>
        </p:nvSpPr>
        <p:spPr>
          <a:xfrm>
            <a:off x="12511960" y="8819935"/>
            <a:ext cx="4747340" cy="422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61"/>
              </a:lnSpc>
            </a:pPr>
            <a:r>
              <a:rPr lang="en-US" sz="2472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Bocheng</a:t>
            </a:r>
            <a:r>
              <a:rPr lang="en-US" sz="247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Peng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70B1E45C-B9E7-73C2-0C46-1837B7FFE698}"/>
              </a:ext>
            </a:extLst>
          </p:cNvPr>
          <p:cNvSpPr txBox="1"/>
          <p:nvPr/>
        </p:nvSpPr>
        <p:spPr>
          <a:xfrm>
            <a:off x="8496029" y="8835324"/>
            <a:ext cx="1274721" cy="422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-</a:t>
            </a: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94708894-89E9-EF9A-B911-B835E2FCC43B}"/>
              </a:ext>
            </a:extLst>
          </p:cNvPr>
          <p:cNvSpPr/>
          <p:nvPr/>
        </p:nvSpPr>
        <p:spPr>
          <a:xfrm rot="16200000" flipH="1">
            <a:off x="18677330" y="8187052"/>
            <a:ext cx="9145756" cy="9162415"/>
          </a:xfrm>
          <a:custGeom>
            <a:avLst/>
            <a:gdLst/>
            <a:ahLst/>
            <a:cxnLst/>
            <a:rect l="l" t="t" r="r" b="b"/>
            <a:pathLst>
              <a:path w="9145756" h="9162415">
                <a:moveTo>
                  <a:pt x="9145757" y="0"/>
                </a:moveTo>
                <a:lnTo>
                  <a:pt x="0" y="0"/>
                </a:lnTo>
                <a:lnTo>
                  <a:pt x="0" y="9162415"/>
                </a:lnTo>
                <a:lnTo>
                  <a:pt x="9145757" y="9162415"/>
                </a:lnTo>
                <a:lnTo>
                  <a:pt x="914575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68562A57-AFED-9D48-2386-49A11D2298F5}"/>
              </a:ext>
            </a:extLst>
          </p:cNvPr>
          <p:cNvSpPr/>
          <p:nvPr/>
        </p:nvSpPr>
        <p:spPr>
          <a:xfrm>
            <a:off x="2957039" y="-8765387"/>
            <a:ext cx="7672410" cy="7672410"/>
          </a:xfrm>
          <a:custGeom>
            <a:avLst/>
            <a:gdLst/>
            <a:ahLst/>
            <a:cxnLst/>
            <a:rect l="l" t="t" r="r" b="b"/>
            <a:pathLst>
              <a:path w="7672410" h="7672410">
                <a:moveTo>
                  <a:pt x="0" y="0"/>
                </a:moveTo>
                <a:lnTo>
                  <a:pt x="7672409" y="0"/>
                </a:lnTo>
                <a:lnTo>
                  <a:pt x="7672409" y="7672409"/>
                </a:lnTo>
                <a:lnTo>
                  <a:pt x="0" y="76724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71ED7F64-F4B2-A194-736F-71AB36DAD26D}"/>
              </a:ext>
            </a:extLst>
          </p:cNvPr>
          <p:cNvSpPr txBox="1"/>
          <p:nvPr/>
        </p:nvSpPr>
        <p:spPr>
          <a:xfrm>
            <a:off x="-18235960" y="3976693"/>
            <a:ext cx="5741000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Refactor for</a:t>
            </a:r>
          </a:p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Design Patterns</a:t>
            </a: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8BB45B93-011D-6B82-4350-D8FBCCA988CC}"/>
              </a:ext>
            </a:extLst>
          </p:cNvPr>
          <p:cNvSpPr txBox="1"/>
          <p:nvPr/>
        </p:nvSpPr>
        <p:spPr>
          <a:xfrm>
            <a:off x="20440280" y="1143000"/>
            <a:ext cx="7128784" cy="4326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Problem: 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Menu actions are tightly coupled to UI components. UI components (e.g., 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MenuController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should only handle user interaction (e.g., displaying menus, capturing clicks). Business logic (e.g., navigating slides) should be handled by command objects.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8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5000"/>
              </a:lnSpc>
              <a:spcAft>
                <a:spcPts val="300"/>
              </a:spcAft>
              <a:buNone/>
              <a:tabLst>
                <a:tab pos="914400" algn="l"/>
              </a:tabLst>
            </a:pPr>
            <a:r>
              <a:rPr lang="en-GB" sz="20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Encapsulate Actions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Define “command” interface (</a:t>
            </a:r>
            <a:r>
              <a:rPr lang="en-GB" sz="2000" kern="0" dirty="0">
                <a:solidFill>
                  <a:schemeClr val="bg1"/>
                </a:solidFill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implemented by 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NextSlideCommand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SavePresentationCommand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to decouple UI from logic.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3B7FBBA1-280B-43E2-313B-0D2E0F092E6B}"/>
              </a:ext>
            </a:extLst>
          </p:cNvPr>
          <p:cNvSpPr txBox="1"/>
          <p:nvPr/>
        </p:nvSpPr>
        <p:spPr>
          <a:xfrm>
            <a:off x="15902215" y="13559993"/>
            <a:ext cx="5152572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500"/>
              </a:lnSpc>
            </a:pPr>
            <a:r>
              <a:rPr lang="en-US" sz="5000" b="1" spc="10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Command Pattern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43CF19-5C0E-8B99-5126-63B119956615}"/>
              </a:ext>
            </a:extLst>
          </p:cNvPr>
          <p:cNvGrpSpPr/>
          <p:nvPr/>
        </p:nvGrpSpPr>
        <p:grpSpPr>
          <a:xfrm>
            <a:off x="4617766" y="-2329046"/>
            <a:ext cx="9130305" cy="713498"/>
            <a:chOff x="4592426" y="659090"/>
            <a:chExt cx="9130305" cy="713498"/>
          </a:xfrm>
        </p:grpSpPr>
        <p:sp>
          <p:nvSpPr>
            <p:cNvPr id="33" name="TextBox 6">
              <a:extLst>
                <a:ext uri="{FF2B5EF4-FFF2-40B4-BE49-F238E27FC236}">
                  <a16:creationId xmlns:a16="http://schemas.microsoft.com/office/drawing/2014/main" id="{217FF26A-29E5-CC6A-9956-E880A4D15096}"/>
                </a:ext>
              </a:extLst>
            </p:cNvPr>
            <p:cNvSpPr txBox="1"/>
            <p:nvPr/>
          </p:nvSpPr>
          <p:spPr>
            <a:xfrm>
              <a:off x="4592426" y="659090"/>
              <a:ext cx="1662550" cy="347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b="1" spc="4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Home</a:t>
              </a:r>
            </a:p>
          </p:txBody>
        </p:sp>
        <p:sp>
          <p:nvSpPr>
            <p:cNvPr id="34" name="TextBox 7">
              <a:extLst>
                <a:ext uri="{FF2B5EF4-FFF2-40B4-BE49-F238E27FC236}">
                  <a16:creationId xmlns:a16="http://schemas.microsoft.com/office/drawing/2014/main" id="{C766F89E-FFB7-C3D0-E9CB-C45E165F2B93}"/>
                </a:ext>
              </a:extLst>
            </p:cNvPr>
            <p:cNvSpPr txBox="1"/>
            <p:nvPr/>
          </p:nvSpPr>
          <p:spPr>
            <a:xfrm>
              <a:off x="6856548" y="661303"/>
              <a:ext cx="1907082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Refactor for Design Pattern</a:t>
              </a: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48D56A77-403A-9DA2-8033-6B27E04AAC3B}"/>
                </a:ext>
              </a:extLst>
            </p:cNvPr>
            <p:cNvSpPr txBox="1"/>
            <p:nvPr/>
          </p:nvSpPr>
          <p:spPr>
            <a:xfrm>
              <a:off x="9564171" y="661303"/>
              <a:ext cx="1589190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Principle Concern</a:t>
              </a:r>
            </a:p>
          </p:txBody>
        </p:sp>
        <p:sp>
          <p:nvSpPr>
            <p:cNvPr id="36" name="TextBox 9">
              <a:extLst>
                <a:ext uri="{FF2B5EF4-FFF2-40B4-BE49-F238E27FC236}">
                  <a16:creationId xmlns:a16="http://schemas.microsoft.com/office/drawing/2014/main" id="{46679C38-E959-65E6-D848-D34E866682A5}"/>
                </a:ext>
              </a:extLst>
            </p:cNvPr>
            <p:cNvSpPr txBox="1"/>
            <p:nvPr/>
          </p:nvSpPr>
          <p:spPr>
            <a:xfrm>
              <a:off x="11497756" y="659090"/>
              <a:ext cx="2224975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Further Improvements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8383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81179" y="576468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57FF">
                    <a:alpha val="100000"/>
                  </a:srgbClr>
                </a:gs>
                <a:gs pos="100000">
                  <a:srgbClr val="FCAC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 flipH="1">
            <a:off x="9997172" y="2500334"/>
            <a:ext cx="9145756" cy="9162415"/>
          </a:xfrm>
          <a:custGeom>
            <a:avLst/>
            <a:gdLst/>
            <a:ahLst/>
            <a:cxnLst/>
            <a:rect l="l" t="t" r="r" b="b"/>
            <a:pathLst>
              <a:path w="9145756" h="9162415">
                <a:moveTo>
                  <a:pt x="9145757" y="0"/>
                </a:moveTo>
                <a:lnTo>
                  <a:pt x="0" y="0"/>
                </a:lnTo>
                <a:lnTo>
                  <a:pt x="0" y="9162415"/>
                </a:lnTo>
                <a:lnTo>
                  <a:pt x="9145757" y="9162415"/>
                </a:lnTo>
                <a:lnTo>
                  <a:pt x="914575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6" name="Freeform 6"/>
          <p:cNvSpPr/>
          <p:nvPr/>
        </p:nvSpPr>
        <p:spPr>
          <a:xfrm>
            <a:off x="3973885" y="-1414690"/>
            <a:ext cx="7672410" cy="7672410"/>
          </a:xfrm>
          <a:custGeom>
            <a:avLst/>
            <a:gdLst/>
            <a:ahLst/>
            <a:cxnLst/>
            <a:rect l="l" t="t" r="r" b="b"/>
            <a:pathLst>
              <a:path w="7672410" h="7672410">
                <a:moveTo>
                  <a:pt x="0" y="0"/>
                </a:moveTo>
                <a:lnTo>
                  <a:pt x="7672409" y="0"/>
                </a:lnTo>
                <a:lnTo>
                  <a:pt x="7672409" y="7672409"/>
                </a:lnTo>
                <a:lnTo>
                  <a:pt x="0" y="7672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1" name="TextBox 11"/>
          <p:cNvSpPr txBox="1"/>
          <p:nvPr/>
        </p:nvSpPr>
        <p:spPr>
          <a:xfrm>
            <a:off x="15730249" y="663200"/>
            <a:ext cx="14212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Page 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3976" y="2584863"/>
            <a:ext cx="5741000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Refactor for</a:t>
            </a:r>
          </a:p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Design Patterns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64172" y="2527713"/>
            <a:ext cx="7352228" cy="3972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Problem: 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Menu actions are tightly coupled to UI components. UI components (e.g., 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MenuController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should only handle user interaction (e.g., displaying menus, capturing clicks). Business logic (e.g., navigating slides) should be handled by command objects.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8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5000"/>
              </a:lnSpc>
              <a:spcAft>
                <a:spcPts val="300"/>
              </a:spcAft>
              <a:buNone/>
              <a:tabLst>
                <a:tab pos="914400" algn="l"/>
              </a:tabLst>
            </a:pPr>
            <a:r>
              <a:rPr lang="en-GB" sz="20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Encapsulate Actions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Define “command” interface (</a:t>
            </a:r>
            <a:r>
              <a:rPr lang="en-GB" sz="2000" kern="0" dirty="0">
                <a:solidFill>
                  <a:schemeClr val="bg1"/>
                </a:solidFill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implemented by 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NextSlideCommand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SavePresentationCommand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to decouple UI from logic.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540383" y="7454440"/>
            <a:ext cx="5152572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500"/>
              </a:lnSpc>
            </a:pPr>
            <a:r>
              <a:rPr lang="en-US" sz="5000" b="1" spc="10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Command Pattern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E46E2C-15B0-8C8B-4BEB-0B4AE54426E5}"/>
              </a:ext>
            </a:extLst>
          </p:cNvPr>
          <p:cNvGrpSpPr/>
          <p:nvPr/>
        </p:nvGrpSpPr>
        <p:grpSpPr>
          <a:xfrm>
            <a:off x="4592426" y="659090"/>
            <a:ext cx="9130305" cy="713498"/>
            <a:chOff x="4592426" y="659090"/>
            <a:chExt cx="9130305" cy="713498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A034EC56-8013-BB94-03CF-C25B9249B9E2}"/>
                </a:ext>
              </a:extLst>
            </p:cNvPr>
            <p:cNvSpPr txBox="1"/>
            <p:nvPr/>
          </p:nvSpPr>
          <p:spPr>
            <a:xfrm>
              <a:off x="4592426" y="659090"/>
              <a:ext cx="1662550" cy="347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b="1" spc="4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Home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D847B09B-2372-E3E2-9C3E-0B8E4EC22528}"/>
                </a:ext>
              </a:extLst>
            </p:cNvPr>
            <p:cNvSpPr txBox="1"/>
            <p:nvPr/>
          </p:nvSpPr>
          <p:spPr>
            <a:xfrm>
              <a:off x="6856548" y="661303"/>
              <a:ext cx="1907082" cy="7112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Refactor for Design Pattern</a:t>
              </a: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5ED59E23-C2F0-A0E6-9DB4-96AB861045E4}"/>
                </a:ext>
              </a:extLst>
            </p:cNvPr>
            <p:cNvSpPr txBox="1"/>
            <p:nvPr/>
          </p:nvSpPr>
          <p:spPr>
            <a:xfrm>
              <a:off x="9564171" y="661303"/>
              <a:ext cx="1589190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Principle Concern</a:t>
              </a:r>
            </a:p>
          </p:txBody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161117AB-F1D9-B511-9042-00073C2A23FD}"/>
                </a:ext>
              </a:extLst>
            </p:cNvPr>
            <p:cNvSpPr txBox="1"/>
            <p:nvPr/>
          </p:nvSpPr>
          <p:spPr>
            <a:xfrm>
              <a:off x="11497756" y="659090"/>
              <a:ext cx="2224975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Further Improvements</a:t>
              </a:r>
            </a:p>
          </p:txBody>
        </p:sp>
      </p:grpSp>
      <p:sp>
        <p:nvSpPr>
          <p:cNvPr id="26" name="Freeform 5">
            <a:extLst>
              <a:ext uri="{FF2B5EF4-FFF2-40B4-BE49-F238E27FC236}">
                <a16:creationId xmlns:a16="http://schemas.microsoft.com/office/drawing/2014/main" id="{DFE36418-17DF-C153-DBD8-86FD32013E26}"/>
              </a:ext>
            </a:extLst>
          </p:cNvPr>
          <p:cNvSpPr/>
          <p:nvPr/>
        </p:nvSpPr>
        <p:spPr>
          <a:xfrm rot="16200000" flipV="1">
            <a:off x="-9279073" y="-7195486"/>
            <a:ext cx="8558066" cy="8573655"/>
          </a:xfrm>
          <a:custGeom>
            <a:avLst/>
            <a:gdLst/>
            <a:ahLst/>
            <a:cxnLst/>
            <a:rect l="l" t="t" r="r" b="b"/>
            <a:pathLst>
              <a:path w="8558066" h="8573655">
                <a:moveTo>
                  <a:pt x="0" y="8573655"/>
                </a:moveTo>
                <a:lnTo>
                  <a:pt x="8558066" y="8573655"/>
                </a:lnTo>
                <a:lnTo>
                  <a:pt x="8558066" y="0"/>
                </a:lnTo>
                <a:lnTo>
                  <a:pt x="0" y="0"/>
                </a:lnTo>
                <a:lnTo>
                  <a:pt x="0" y="857365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CC332E21-EC6C-E9F2-C1F5-425570AB6414}"/>
              </a:ext>
            </a:extLst>
          </p:cNvPr>
          <p:cNvSpPr/>
          <p:nvPr/>
        </p:nvSpPr>
        <p:spPr>
          <a:xfrm flipV="1">
            <a:off x="17151540" y="11315700"/>
            <a:ext cx="7358247" cy="7358247"/>
          </a:xfrm>
          <a:custGeom>
            <a:avLst/>
            <a:gdLst/>
            <a:ahLst/>
            <a:cxnLst/>
            <a:rect l="l" t="t" r="r" b="b"/>
            <a:pathLst>
              <a:path w="7358247" h="7358247">
                <a:moveTo>
                  <a:pt x="0" y="7358246"/>
                </a:moveTo>
                <a:lnTo>
                  <a:pt x="7358246" y="7358246"/>
                </a:lnTo>
                <a:lnTo>
                  <a:pt x="7358246" y="0"/>
                </a:lnTo>
                <a:lnTo>
                  <a:pt x="0" y="0"/>
                </a:lnTo>
                <a:lnTo>
                  <a:pt x="0" y="735824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88CD8F14-8B20-6134-ABC3-2C729C935006}"/>
              </a:ext>
            </a:extLst>
          </p:cNvPr>
          <p:cNvSpPr txBox="1"/>
          <p:nvPr/>
        </p:nvSpPr>
        <p:spPr>
          <a:xfrm>
            <a:off x="11395300" y="14007373"/>
            <a:ext cx="5741000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Refactor for</a:t>
            </a:r>
          </a:p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Design Patterns</a:t>
            </a:r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C7BAF093-EC01-EE48-107A-038534DB6F15}"/>
              </a:ext>
            </a:extLst>
          </p:cNvPr>
          <p:cNvSpPr/>
          <p:nvPr/>
        </p:nvSpPr>
        <p:spPr>
          <a:xfrm rot="16200000">
            <a:off x="5443168" y="9529947"/>
            <a:ext cx="7401663" cy="18288000"/>
          </a:xfrm>
          <a:custGeom>
            <a:avLst/>
            <a:gdLst/>
            <a:ahLst/>
            <a:cxnLst/>
            <a:rect l="l" t="t" r="r" b="b"/>
            <a:pathLst>
              <a:path w="7401663" h="18288000">
                <a:moveTo>
                  <a:pt x="0" y="0"/>
                </a:moveTo>
                <a:lnTo>
                  <a:pt x="7401662" y="0"/>
                </a:lnTo>
                <a:lnTo>
                  <a:pt x="7401662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7016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9268356B-49B3-6845-458F-772E24AD725C}"/>
              </a:ext>
            </a:extLst>
          </p:cNvPr>
          <p:cNvSpPr txBox="1"/>
          <p:nvPr/>
        </p:nvSpPr>
        <p:spPr>
          <a:xfrm>
            <a:off x="-184794" y="-14670485"/>
            <a:ext cx="5738142" cy="503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 in </a:t>
            </a:r>
            <a:r>
              <a:rPr lang="en-GB" sz="24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GB" sz="24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Jabberpoint</a:t>
            </a:r>
            <a:r>
              <a:rPr lang="en-GB" sz="24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Accessor subclasses are instantiated directly, which causes tight coupling.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8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5000"/>
              </a:lnSpc>
              <a:spcAft>
                <a:spcPts val="300"/>
              </a:spcAft>
              <a:buNone/>
              <a:tabLst>
                <a:tab pos="914400" algn="l"/>
              </a:tabLst>
            </a:pPr>
            <a:r>
              <a:rPr lang="en-GB" sz="20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Introduce Factory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Define the 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AccessorFactory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Interface. Create “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XMLAccessorFactory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and “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DemoPresentationFactory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and implement the 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AccessorFactory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interface for each type of Accessor (e.g., 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XMLAccessor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DemoPresentation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A3770316-947A-0DD0-0B95-F79D3D172FF4}"/>
              </a:ext>
            </a:extLst>
          </p:cNvPr>
          <p:cNvSpPr txBox="1"/>
          <p:nvPr/>
        </p:nvSpPr>
        <p:spPr>
          <a:xfrm>
            <a:off x="107991" y="-15805885"/>
            <a:ext cx="7860195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500"/>
              </a:lnSpc>
            </a:pPr>
            <a:r>
              <a:rPr lang="en-US" sz="5000" b="1" spc="10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Factory Method Pattern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81179" y="576468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57FF">
                    <a:alpha val="100000"/>
                  </a:srgbClr>
                </a:gs>
                <a:gs pos="100000">
                  <a:srgbClr val="FCAC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 flipV="1">
            <a:off x="-755771" y="-136158"/>
            <a:ext cx="8558066" cy="8573655"/>
          </a:xfrm>
          <a:custGeom>
            <a:avLst/>
            <a:gdLst/>
            <a:ahLst/>
            <a:cxnLst/>
            <a:rect l="l" t="t" r="r" b="b"/>
            <a:pathLst>
              <a:path w="8558066" h="8573655">
                <a:moveTo>
                  <a:pt x="0" y="8573655"/>
                </a:moveTo>
                <a:lnTo>
                  <a:pt x="8558066" y="8573655"/>
                </a:lnTo>
                <a:lnTo>
                  <a:pt x="8558066" y="0"/>
                </a:lnTo>
                <a:lnTo>
                  <a:pt x="0" y="0"/>
                </a:lnTo>
                <a:lnTo>
                  <a:pt x="0" y="857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0" name="TextBox 10"/>
          <p:cNvSpPr txBox="1"/>
          <p:nvPr/>
        </p:nvSpPr>
        <p:spPr>
          <a:xfrm>
            <a:off x="15730249" y="663200"/>
            <a:ext cx="14212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Page 03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9793293" y="5707415"/>
            <a:ext cx="7358247" cy="7358247"/>
          </a:xfrm>
          <a:custGeom>
            <a:avLst/>
            <a:gdLst/>
            <a:ahLst/>
            <a:cxnLst/>
            <a:rect l="l" t="t" r="r" b="b"/>
            <a:pathLst>
              <a:path w="7358247" h="7358247">
                <a:moveTo>
                  <a:pt x="0" y="7358246"/>
                </a:moveTo>
                <a:lnTo>
                  <a:pt x="7358246" y="7358246"/>
                </a:lnTo>
                <a:lnTo>
                  <a:pt x="7358246" y="0"/>
                </a:lnTo>
                <a:lnTo>
                  <a:pt x="0" y="0"/>
                </a:lnTo>
                <a:lnTo>
                  <a:pt x="0" y="735824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5" name="TextBox 15"/>
          <p:cNvSpPr txBox="1"/>
          <p:nvPr/>
        </p:nvSpPr>
        <p:spPr>
          <a:xfrm>
            <a:off x="1411191" y="3870019"/>
            <a:ext cx="5738142" cy="503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 in </a:t>
            </a:r>
            <a:r>
              <a:rPr lang="en-GB" sz="24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GB" sz="24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Jabberpoint</a:t>
            </a:r>
            <a:r>
              <a:rPr lang="en-GB" sz="24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Accessor subclasses are instantiated directly, which causes tight coupling.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8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5000"/>
              </a:lnSpc>
              <a:spcAft>
                <a:spcPts val="300"/>
              </a:spcAft>
              <a:buNone/>
              <a:tabLst>
                <a:tab pos="914400" algn="l"/>
              </a:tabLst>
            </a:pPr>
            <a:r>
              <a:rPr lang="en-GB" sz="20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Introduce Factory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Define the 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AccessorFactory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Interface. Create “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XMLAccessorFactory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and “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DemoPresentationFactory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and implement the 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AccessorFactory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interface for each type of Accessor (e.g., 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XMLAccessor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DemoPresentation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3976" y="2734619"/>
            <a:ext cx="7860195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500"/>
              </a:lnSpc>
            </a:pPr>
            <a:r>
              <a:rPr lang="en-US" sz="5000" b="1" spc="10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Factory Method Pattern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48605390-C3C4-DAE2-6944-6A8C29EA0690}"/>
              </a:ext>
            </a:extLst>
          </p:cNvPr>
          <p:cNvSpPr txBox="1"/>
          <p:nvPr/>
        </p:nvSpPr>
        <p:spPr>
          <a:xfrm>
            <a:off x="11173239" y="2369775"/>
            <a:ext cx="5741000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Refactor for</a:t>
            </a:r>
          </a:p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Design Patterns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1FE7E0-388F-65E6-0FAA-C9649DE53479}"/>
              </a:ext>
            </a:extLst>
          </p:cNvPr>
          <p:cNvGrpSpPr/>
          <p:nvPr/>
        </p:nvGrpSpPr>
        <p:grpSpPr>
          <a:xfrm>
            <a:off x="4592426" y="659090"/>
            <a:ext cx="9130305" cy="713498"/>
            <a:chOff x="4592426" y="659090"/>
            <a:chExt cx="9130305" cy="713498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10DEDC58-15DB-3AE2-E835-2303227FF9F4}"/>
                </a:ext>
              </a:extLst>
            </p:cNvPr>
            <p:cNvSpPr txBox="1"/>
            <p:nvPr/>
          </p:nvSpPr>
          <p:spPr>
            <a:xfrm>
              <a:off x="4592426" y="659090"/>
              <a:ext cx="1662550" cy="347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b="1" spc="4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Home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14A5A9B8-4461-A69A-E481-5DFC0E14F279}"/>
                </a:ext>
              </a:extLst>
            </p:cNvPr>
            <p:cNvSpPr txBox="1"/>
            <p:nvPr/>
          </p:nvSpPr>
          <p:spPr>
            <a:xfrm>
              <a:off x="6856548" y="661303"/>
              <a:ext cx="1907082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Refactor for Design Pattern</a:t>
              </a: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29187BA3-1FF1-6712-5340-8C114469C625}"/>
                </a:ext>
              </a:extLst>
            </p:cNvPr>
            <p:cNvSpPr txBox="1"/>
            <p:nvPr/>
          </p:nvSpPr>
          <p:spPr>
            <a:xfrm>
              <a:off x="9564171" y="661303"/>
              <a:ext cx="1589190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Principle Concern</a:t>
              </a:r>
            </a:p>
          </p:txBody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20310B64-FE04-AF50-66AB-4A29DCA9BBB3}"/>
                </a:ext>
              </a:extLst>
            </p:cNvPr>
            <p:cNvSpPr txBox="1"/>
            <p:nvPr/>
          </p:nvSpPr>
          <p:spPr>
            <a:xfrm>
              <a:off x="11497756" y="659090"/>
              <a:ext cx="2224975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Further Improvements</a:t>
              </a:r>
            </a:p>
          </p:txBody>
        </p:sp>
      </p:grpSp>
      <p:grpSp>
        <p:nvGrpSpPr>
          <p:cNvPr id="24" name="Group 3">
            <a:extLst>
              <a:ext uri="{FF2B5EF4-FFF2-40B4-BE49-F238E27FC236}">
                <a16:creationId xmlns:a16="http://schemas.microsoft.com/office/drawing/2014/main" id="{33D6E2E7-B22A-293F-488E-07E0EE0B3D9A}"/>
              </a:ext>
            </a:extLst>
          </p:cNvPr>
          <p:cNvGrpSpPr/>
          <p:nvPr/>
        </p:nvGrpSpPr>
        <p:grpSpPr>
          <a:xfrm>
            <a:off x="-4962856" y="-3680131"/>
            <a:ext cx="1919429" cy="566532"/>
            <a:chOff x="0" y="0"/>
            <a:chExt cx="505529" cy="149210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21501159-3080-A575-6D7B-8AEE0E139295}"/>
                </a:ext>
              </a:extLst>
            </p:cNvPr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57FF">
                    <a:alpha val="100000"/>
                  </a:srgbClr>
                </a:gs>
                <a:gs pos="100000">
                  <a:srgbClr val="FCAC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LID4096"/>
            </a:p>
          </p:txBody>
        </p: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97515744-C306-3D0D-5855-5658ACA9EAA8}"/>
                </a:ext>
              </a:extLst>
            </p:cNvPr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30989060-930D-56C6-F4BA-43141E5B9626}"/>
              </a:ext>
            </a:extLst>
          </p:cNvPr>
          <p:cNvSpPr txBox="1"/>
          <p:nvPr/>
        </p:nvSpPr>
        <p:spPr>
          <a:xfrm>
            <a:off x="10343366" y="-4501743"/>
            <a:ext cx="7944634" cy="2910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Rendering logic is hardcoded in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SlideItem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subclasses (method “draw()” is hardcoded)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8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5000"/>
              </a:lnSpc>
              <a:spcAft>
                <a:spcPts val="300"/>
              </a:spcAft>
              <a:buNone/>
              <a:tabLst>
                <a:tab pos="914400" algn="l"/>
              </a:tabLst>
            </a:pPr>
            <a:r>
              <a:rPr lang="en-GB" sz="20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Pluggable Strategies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Define interface 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renderingStrategy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(e.g.,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TextRenderingStrategy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ImageRenderingStrategy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implement the interface for draw() ) for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SlideItem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85E9653D-849D-9F11-A399-DD62A21CD341}"/>
              </a:ext>
            </a:extLst>
          </p:cNvPr>
          <p:cNvSpPr txBox="1"/>
          <p:nvPr/>
        </p:nvSpPr>
        <p:spPr>
          <a:xfrm>
            <a:off x="-18740059" y="-1533834"/>
            <a:ext cx="7440024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500"/>
              </a:lnSpc>
            </a:pPr>
            <a:r>
              <a:rPr lang="en-US" sz="5000" b="1" spc="10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Strategy Pattern</a:t>
            </a: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536205BC-E374-3CD2-6DF4-9C390EE0B1E0}"/>
              </a:ext>
            </a:extLst>
          </p:cNvPr>
          <p:cNvSpPr/>
          <p:nvPr/>
        </p:nvSpPr>
        <p:spPr>
          <a:xfrm flipH="1" flipV="1">
            <a:off x="19758053" y="-5934747"/>
            <a:ext cx="1432847" cy="1432847"/>
          </a:xfrm>
          <a:custGeom>
            <a:avLst/>
            <a:gdLst/>
            <a:ahLst/>
            <a:cxnLst/>
            <a:rect l="l" t="t" r="r" b="b"/>
            <a:pathLst>
              <a:path w="1432847" h="1432847">
                <a:moveTo>
                  <a:pt x="1432847" y="1432847"/>
                </a:moveTo>
                <a:lnTo>
                  <a:pt x="0" y="1432847"/>
                </a:lnTo>
                <a:lnTo>
                  <a:pt x="0" y="0"/>
                </a:lnTo>
                <a:lnTo>
                  <a:pt x="1432847" y="0"/>
                </a:lnTo>
                <a:lnTo>
                  <a:pt x="1432847" y="143284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3C632895-93E0-0A39-DD22-BB84B47CF777}"/>
              </a:ext>
            </a:extLst>
          </p:cNvPr>
          <p:cNvSpPr txBox="1"/>
          <p:nvPr/>
        </p:nvSpPr>
        <p:spPr>
          <a:xfrm>
            <a:off x="-18740059" y="2715701"/>
            <a:ext cx="5741000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Refactor for</a:t>
            </a:r>
          </a:p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Design Patterns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A396390-2313-31EC-D27C-A8FB42BC6A49}"/>
              </a:ext>
            </a:extLst>
          </p:cNvPr>
          <p:cNvGrpSpPr/>
          <p:nvPr/>
        </p:nvGrpSpPr>
        <p:grpSpPr>
          <a:xfrm>
            <a:off x="-15851609" y="-3597509"/>
            <a:ext cx="9130305" cy="713498"/>
            <a:chOff x="4592426" y="659090"/>
            <a:chExt cx="9130305" cy="713498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F0F53459-F473-F951-1CF1-BD331DAAD001}"/>
                </a:ext>
              </a:extLst>
            </p:cNvPr>
            <p:cNvSpPr txBox="1"/>
            <p:nvPr/>
          </p:nvSpPr>
          <p:spPr>
            <a:xfrm>
              <a:off x="4592426" y="659090"/>
              <a:ext cx="1662550" cy="347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b="1" spc="4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Home</a:t>
              </a: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2F6CB307-12B8-40B1-2C74-7A836AE2E531}"/>
                </a:ext>
              </a:extLst>
            </p:cNvPr>
            <p:cNvSpPr txBox="1"/>
            <p:nvPr/>
          </p:nvSpPr>
          <p:spPr>
            <a:xfrm>
              <a:off x="6856548" y="661303"/>
              <a:ext cx="1907082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Refactor for Design Pattern</a:t>
              </a: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5DEAB684-C94B-860C-E799-DC77419921D4}"/>
                </a:ext>
              </a:extLst>
            </p:cNvPr>
            <p:cNvSpPr txBox="1"/>
            <p:nvPr/>
          </p:nvSpPr>
          <p:spPr>
            <a:xfrm>
              <a:off x="9564171" y="661303"/>
              <a:ext cx="1589190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Principle Concern</a:t>
              </a:r>
            </a:p>
          </p:txBody>
        </p:sp>
        <p:sp>
          <p:nvSpPr>
            <p:cNvPr id="37" name="TextBox 9">
              <a:extLst>
                <a:ext uri="{FF2B5EF4-FFF2-40B4-BE49-F238E27FC236}">
                  <a16:creationId xmlns:a16="http://schemas.microsoft.com/office/drawing/2014/main" id="{9E627ABD-DE1C-47F7-F1FE-E72F99BF3F92}"/>
                </a:ext>
              </a:extLst>
            </p:cNvPr>
            <p:cNvSpPr txBox="1"/>
            <p:nvPr/>
          </p:nvSpPr>
          <p:spPr>
            <a:xfrm>
              <a:off x="11497756" y="659090"/>
              <a:ext cx="2224975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Further Improvements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0734914" y="-869322"/>
            <a:ext cx="8558066" cy="8573655"/>
          </a:xfrm>
          <a:custGeom>
            <a:avLst/>
            <a:gdLst/>
            <a:ahLst/>
            <a:cxnLst/>
            <a:rect l="l" t="t" r="r" b="b"/>
            <a:pathLst>
              <a:path w="8558066" h="8573655">
                <a:moveTo>
                  <a:pt x="0" y="0"/>
                </a:moveTo>
                <a:lnTo>
                  <a:pt x="8558067" y="0"/>
                </a:lnTo>
                <a:lnTo>
                  <a:pt x="8558067" y="8573655"/>
                </a:lnTo>
                <a:lnTo>
                  <a:pt x="0" y="85736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3" name="Group 3"/>
          <p:cNvGrpSpPr/>
          <p:nvPr/>
        </p:nvGrpSpPr>
        <p:grpSpPr>
          <a:xfrm>
            <a:off x="15481179" y="576468"/>
            <a:ext cx="1919429" cy="566532"/>
            <a:chOff x="0" y="0"/>
            <a:chExt cx="505529" cy="149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57FF">
                    <a:alpha val="100000"/>
                  </a:srgbClr>
                </a:gs>
                <a:gs pos="100000">
                  <a:srgbClr val="FCAC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LID4096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730249" y="663200"/>
            <a:ext cx="14212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Page 04</a:t>
            </a:r>
          </a:p>
        </p:txBody>
      </p:sp>
      <p:sp>
        <p:nvSpPr>
          <p:cNvPr id="13" name="Freeform 13"/>
          <p:cNvSpPr/>
          <p:nvPr/>
        </p:nvSpPr>
        <p:spPr>
          <a:xfrm rot="-5400000" flipH="1" flipV="1">
            <a:off x="-857400" y="4947786"/>
            <a:ext cx="6611341" cy="6611341"/>
          </a:xfrm>
          <a:custGeom>
            <a:avLst/>
            <a:gdLst/>
            <a:ahLst/>
            <a:cxnLst/>
            <a:rect l="l" t="t" r="r" b="b"/>
            <a:pathLst>
              <a:path w="6611341" h="6611341">
                <a:moveTo>
                  <a:pt x="6611341" y="6611341"/>
                </a:moveTo>
                <a:lnTo>
                  <a:pt x="0" y="6611341"/>
                </a:lnTo>
                <a:lnTo>
                  <a:pt x="0" y="0"/>
                </a:lnTo>
                <a:lnTo>
                  <a:pt x="6611341" y="0"/>
                </a:lnTo>
                <a:lnTo>
                  <a:pt x="6611341" y="661134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5" name="TextBox 15"/>
          <p:cNvSpPr txBox="1"/>
          <p:nvPr/>
        </p:nvSpPr>
        <p:spPr>
          <a:xfrm>
            <a:off x="9177130" y="4462278"/>
            <a:ext cx="7944634" cy="2910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Rendering logic is hardcoded in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SlideItem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subclasses (method “draw()” is hardcoded)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8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5000"/>
              </a:lnSpc>
              <a:spcAft>
                <a:spcPts val="300"/>
              </a:spcAft>
              <a:buNone/>
              <a:tabLst>
                <a:tab pos="914400" algn="l"/>
              </a:tabLst>
            </a:pPr>
            <a:r>
              <a:rPr lang="en-GB" sz="20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Pluggable Strategies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Define interface 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renderingStrategy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(e.g.,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TextRenderingStrategy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ImageRenderingStrategy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implement the interface for draw() ) for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SlideItem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03976" y="2722765"/>
            <a:ext cx="7440024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500"/>
              </a:lnSpc>
            </a:pPr>
            <a:r>
              <a:rPr lang="en-US" sz="5000" b="1" spc="10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Strategy Pattern</a:t>
            </a:r>
          </a:p>
        </p:txBody>
      </p:sp>
      <p:sp>
        <p:nvSpPr>
          <p:cNvPr id="17" name="Freeform 17"/>
          <p:cNvSpPr/>
          <p:nvPr/>
        </p:nvSpPr>
        <p:spPr>
          <a:xfrm flipH="1" flipV="1">
            <a:off x="15008047" y="2705968"/>
            <a:ext cx="1432847" cy="1432847"/>
          </a:xfrm>
          <a:custGeom>
            <a:avLst/>
            <a:gdLst/>
            <a:ahLst/>
            <a:cxnLst/>
            <a:rect l="l" t="t" r="r" b="b"/>
            <a:pathLst>
              <a:path w="1432847" h="1432847">
                <a:moveTo>
                  <a:pt x="1432847" y="1432847"/>
                </a:moveTo>
                <a:lnTo>
                  <a:pt x="0" y="1432847"/>
                </a:lnTo>
                <a:lnTo>
                  <a:pt x="0" y="0"/>
                </a:lnTo>
                <a:lnTo>
                  <a:pt x="1432847" y="0"/>
                </a:lnTo>
                <a:lnTo>
                  <a:pt x="1432847" y="143284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1F7165E9-8C79-8E14-C82C-3DE0D5B6D1E2}"/>
              </a:ext>
            </a:extLst>
          </p:cNvPr>
          <p:cNvSpPr txBox="1"/>
          <p:nvPr/>
        </p:nvSpPr>
        <p:spPr>
          <a:xfrm>
            <a:off x="1703976" y="6972300"/>
            <a:ext cx="5741000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Refactor for</a:t>
            </a:r>
          </a:p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Design Patterns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747EB0-82F2-6C56-32B5-D5C88CDB4CC6}"/>
              </a:ext>
            </a:extLst>
          </p:cNvPr>
          <p:cNvGrpSpPr/>
          <p:nvPr/>
        </p:nvGrpSpPr>
        <p:grpSpPr>
          <a:xfrm>
            <a:off x="4592426" y="659090"/>
            <a:ext cx="9130305" cy="713498"/>
            <a:chOff x="4592426" y="659090"/>
            <a:chExt cx="9130305" cy="713498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5B6E471F-6E02-DFD6-A9DD-3C9FDC747F89}"/>
                </a:ext>
              </a:extLst>
            </p:cNvPr>
            <p:cNvSpPr txBox="1"/>
            <p:nvPr/>
          </p:nvSpPr>
          <p:spPr>
            <a:xfrm>
              <a:off x="4592426" y="659090"/>
              <a:ext cx="1662550" cy="347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b="1" spc="4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Home</a:t>
              </a:r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75DEB614-F94D-54EF-BD31-3EEBBF11A1FD}"/>
                </a:ext>
              </a:extLst>
            </p:cNvPr>
            <p:cNvSpPr txBox="1"/>
            <p:nvPr/>
          </p:nvSpPr>
          <p:spPr>
            <a:xfrm>
              <a:off x="6856548" y="661303"/>
              <a:ext cx="1907082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Refactor for Design Pattern</a:t>
              </a: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EB97A603-785D-6EF0-E091-F77802A7EBAC}"/>
                </a:ext>
              </a:extLst>
            </p:cNvPr>
            <p:cNvSpPr txBox="1"/>
            <p:nvPr/>
          </p:nvSpPr>
          <p:spPr>
            <a:xfrm>
              <a:off x="9564171" y="661303"/>
              <a:ext cx="1589190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Principle Concern</a:t>
              </a:r>
            </a:p>
          </p:txBody>
        </p: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B40E4DF-01A2-7FAE-E60B-A4EB47B6F77B}"/>
                </a:ext>
              </a:extLst>
            </p:cNvPr>
            <p:cNvSpPr txBox="1"/>
            <p:nvPr/>
          </p:nvSpPr>
          <p:spPr>
            <a:xfrm>
              <a:off x="11497756" y="659090"/>
              <a:ext cx="2224975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Further Improvements</a:t>
              </a:r>
            </a:p>
          </p:txBody>
        </p:sp>
      </p:grpSp>
      <p:sp>
        <p:nvSpPr>
          <p:cNvPr id="24" name="Freeform 2">
            <a:extLst>
              <a:ext uri="{FF2B5EF4-FFF2-40B4-BE49-F238E27FC236}">
                <a16:creationId xmlns:a16="http://schemas.microsoft.com/office/drawing/2014/main" id="{00EF0909-8614-CE3D-07BD-6F0A609BE4AC}"/>
              </a:ext>
            </a:extLst>
          </p:cNvPr>
          <p:cNvSpPr/>
          <p:nvPr/>
        </p:nvSpPr>
        <p:spPr>
          <a:xfrm rot="16200000" flipH="1">
            <a:off x="14798476" y="-8536073"/>
            <a:ext cx="6979048" cy="6991760"/>
          </a:xfrm>
          <a:custGeom>
            <a:avLst/>
            <a:gdLst/>
            <a:ahLst/>
            <a:cxnLst/>
            <a:rect l="l" t="t" r="r" b="b"/>
            <a:pathLst>
              <a:path w="6979048" h="6991760">
                <a:moveTo>
                  <a:pt x="6979048" y="0"/>
                </a:moveTo>
                <a:lnTo>
                  <a:pt x="0" y="0"/>
                </a:lnTo>
                <a:lnTo>
                  <a:pt x="0" y="6991760"/>
                </a:lnTo>
                <a:lnTo>
                  <a:pt x="6979048" y="6991760"/>
                </a:lnTo>
                <a:lnTo>
                  <a:pt x="69790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6B2B4A63-0635-671D-9E05-7E1EFF9228F0}"/>
              </a:ext>
            </a:extLst>
          </p:cNvPr>
          <p:cNvGrpSpPr/>
          <p:nvPr/>
        </p:nvGrpSpPr>
        <p:grpSpPr>
          <a:xfrm>
            <a:off x="18973800" y="10145012"/>
            <a:ext cx="10557087" cy="6024936"/>
            <a:chOff x="0" y="0"/>
            <a:chExt cx="1635569" cy="93342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86D4986E-6AA6-524F-405C-192AAC8EB357}"/>
                </a:ext>
              </a:extLst>
            </p:cNvPr>
            <p:cNvSpPr/>
            <p:nvPr/>
          </p:nvSpPr>
          <p:spPr>
            <a:xfrm>
              <a:off x="0" y="0"/>
              <a:ext cx="1635569" cy="933420"/>
            </a:xfrm>
            <a:custGeom>
              <a:avLst/>
              <a:gdLst/>
              <a:ahLst/>
              <a:cxnLst/>
              <a:rect l="l" t="t" r="r" b="b"/>
              <a:pathLst>
                <a:path w="1635569" h="933420">
                  <a:moveTo>
                    <a:pt x="57934" y="0"/>
                  </a:moveTo>
                  <a:lnTo>
                    <a:pt x="1577635" y="0"/>
                  </a:lnTo>
                  <a:cubicBezTo>
                    <a:pt x="1609631" y="0"/>
                    <a:pt x="1635569" y="25938"/>
                    <a:pt x="1635569" y="57934"/>
                  </a:cubicBezTo>
                  <a:lnTo>
                    <a:pt x="1635569" y="875486"/>
                  </a:lnTo>
                  <a:cubicBezTo>
                    <a:pt x="1635569" y="890851"/>
                    <a:pt x="1629465" y="905587"/>
                    <a:pt x="1618601" y="916452"/>
                  </a:cubicBezTo>
                  <a:cubicBezTo>
                    <a:pt x="1607736" y="927316"/>
                    <a:pt x="1593000" y="933420"/>
                    <a:pt x="1577635" y="933420"/>
                  </a:cubicBezTo>
                  <a:lnTo>
                    <a:pt x="57934" y="933420"/>
                  </a:lnTo>
                  <a:cubicBezTo>
                    <a:pt x="42569" y="933420"/>
                    <a:pt x="27833" y="927316"/>
                    <a:pt x="16968" y="916452"/>
                  </a:cubicBezTo>
                  <a:cubicBezTo>
                    <a:pt x="6104" y="905587"/>
                    <a:pt x="0" y="890851"/>
                    <a:pt x="0" y="875486"/>
                  </a:cubicBezTo>
                  <a:lnTo>
                    <a:pt x="0" y="57934"/>
                  </a:lnTo>
                  <a:cubicBezTo>
                    <a:pt x="0" y="42569"/>
                    <a:pt x="6104" y="27833"/>
                    <a:pt x="16968" y="16968"/>
                  </a:cubicBezTo>
                  <a:cubicBezTo>
                    <a:pt x="27833" y="6104"/>
                    <a:pt x="42569" y="0"/>
                    <a:pt x="57934" y="0"/>
                  </a:cubicBezTo>
                  <a:close/>
                </a:path>
              </a:pathLst>
            </a:custGeom>
            <a:blipFill>
              <a:blip r:embed="rId9"/>
              <a:stretch>
                <a:fillRect l="-29851" t="-25796" b="-25796"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30" name="Freeform 8">
            <a:extLst>
              <a:ext uri="{FF2B5EF4-FFF2-40B4-BE49-F238E27FC236}">
                <a16:creationId xmlns:a16="http://schemas.microsoft.com/office/drawing/2014/main" id="{011D3365-5951-B126-1EB6-D65BBEEA3940}"/>
              </a:ext>
            </a:extLst>
          </p:cNvPr>
          <p:cNvSpPr/>
          <p:nvPr/>
        </p:nvSpPr>
        <p:spPr>
          <a:xfrm>
            <a:off x="-2809778" y="10614952"/>
            <a:ext cx="1432847" cy="1432847"/>
          </a:xfrm>
          <a:custGeom>
            <a:avLst/>
            <a:gdLst/>
            <a:ahLst/>
            <a:cxnLst/>
            <a:rect l="l" t="t" r="r" b="b"/>
            <a:pathLst>
              <a:path w="1432847" h="1432847">
                <a:moveTo>
                  <a:pt x="0" y="0"/>
                </a:moveTo>
                <a:lnTo>
                  <a:pt x="1432847" y="0"/>
                </a:lnTo>
                <a:lnTo>
                  <a:pt x="1432847" y="1432848"/>
                </a:lnTo>
                <a:lnTo>
                  <a:pt x="0" y="1432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id="{37869804-60FC-6C40-03B8-BAAB0C92A254}"/>
              </a:ext>
            </a:extLst>
          </p:cNvPr>
          <p:cNvSpPr/>
          <p:nvPr/>
        </p:nvSpPr>
        <p:spPr>
          <a:xfrm rot="12586540" flipV="1">
            <a:off x="-4802201" y="3336757"/>
            <a:ext cx="2750861" cy="2750861"/>
          </a:xfrm>
          <a:custGeom>
            <a:avLst/>
            <a:gdLst/>
            <a:ahLst/>
            <a:cxnLst/>
            <a:rect l="l" t="t" r="r" b="b"/>
            <a:pathLst>
              <a:path w="2750861" h="2750861">
                <a:moveTo>
                  <a:pt x="0" y="2750862"/>
                </a:moveTo>
                <a:lnTo>
                  <a:pt x="2750862" y="2750862"/>
                </a:lnTo>
                <a:lnTo>
                  <a:pt x="2750862" y="0"/>
                </a:lnTo>
                <a:lnTo>
                  <a:pt x="0" y="0"/>
                </a:lnTo>
                <a:lnTo>
                  <a:pt x="0" y="2750862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1759C012-ED04-EA22-921D-3D000C8FEF7F}"/>
              </a:ext>
            </a:extLst>
          </p:cNvPr>
          <p:cNvSpPr txBox="1"/>
          <p:nvPr/>
        </p:nvSpPr>
        <p:spPr>
          <a:xfrm>
            <a:off x="18880212" y="1170874"/>
            <a:ext cx="6811826" cy="3972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Presentation directly updates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SlideViewerComponent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The business logic (handled by the Presentation class) is tightly coupled to the UI (handled by the 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SlideViewerComponent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class). 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8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300"/>
              </a:spcAft>
              <a:tabLst>
                <a:tab pos="914400" algn="l"/>
              </a:tabLst>
            </a:pPr>
            <a:r>
              <a:rPr lang="en-GB" sz="20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Observer Pattern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 an event-driven architecture where Presentation notifies observers (e.g.,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SlideViewerComponent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of changes.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B9D9CD10-B6AE-BC1D-1298-0F92CA9ECEC8}"/>
              </a:ext>
            </a:extLst>
          </p:cNvPr>
          <p:cNvSpPr txBox="1"/>
          <p:nvPr/>
        </p:nvSpPr>
        <p:spPr>
          <a:xfrm>
            <a:off x="-19193760" y="7983110"/>
            <a:ext cx="5152572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500"/>
              </a:lnSpc>
            </a:pPr>
            <a:r>
              <a:rPr lang="en-US" sz="5000" b="1" spc="10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Observer Pattern</a:t>
            </a: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70A4FB05-CBFC-6979-7AA7-676D21961781}"/>
              </a:ext>
            </a:extLst>
          </p:cNvPr>
          <p:cNvSpPr txBox="1"/>
          <p:nvPr/>
        </p:nvSpPr>
        <p:spPr>
          <a:xfrm>
            <a:off x="-19334537" y="12170030"/>
            <a:ext cx="5741000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Refactor for</a:t>
            </a:r>
          </a:p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Design Patterns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03204CC-8B8C-3D05-173A-1EA3E4839B11}"/>
              </a:ext>
            </a:extLst>
          </p:cNvPr>
          <p:cNvGrpSpPr/>
          <p:nvPr/>
        </p:nvGrpSpPr>
        <p:grpSpPr>
          <a:xfrm>
            <a:off x="-16305310" y="6064322"/>
            <a:ext cx="9130305" cy="713498"/>
            <a:chOff x="4592426" y="659090"/>
            <a:chExt cx="9130305" cy="713498"/>
          </a:xfrm>
        </p:grpSpPr>
        <p:sp>
          <p:nvSpPr>
            <p:cNvPr id="37" name="TextBox 6">
              <a:extLst>
                <a:ext uri="{FF2B5EF4-FFF2-40B4-BE49-F238E27FC236}">
                  <a16:creationId xmlns:a16="http://schemas.microsoft.com/office/drawing/2014/main" id="{084E7677-E79E-18E5-3071-CF3CCE1077E4}"/>
                </a:ext>
              </a:extLst>
            </p:cNvPr>
            <p:cNvSpPr txBox="1"/>
            <p:nvPr/>
          </p:nvSpPr>
          <p:spPr>
            <a:xfrm>
              <a:off x="4592426" y="659090"/>
              <a:ext cx="1662550" cy="347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b="1" spc="4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Home</a:t>
              </a:r>
            </a:p>
          </p:txBody>
        </p:sp>
        <p:sp>
          <p:nvSpPr>
            <p:cNvPr id="38" name="TextBox 7">
              <a:extLst>
                <a:ext uri="{FF2B5EF4-FFF2-40B4-BE49-F238E27FC236}">
                  <a16:creationId xmlns:a16="http://schemas.microsoft.com/office/drawing/2014/main" id="{7F80BD7E-DBE7-2258-8B84-331D8FE96112}"/>
                </a:ext>
              </a:extLst>
            </p:cNvPr>
            <p:cNvSpPr txBox="1"/>
            <p:nvPr/>
          </p:nvSpPr>
          <p:spPr>
            <a:xfrm>
              <a:off x="6856548" y="661303"/>
              <a:ext cx="1907082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Refactor for Design Pattern</a:t>
              </a: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5CB577A-01B6-5DA8-7117-DA9E66AAEA41}"/>
                </a:ext>
              </a:extLst>
            </p:cNvPr>
            <p:cNvSpPr txBox="1"/>
            <p:nvPr/>
          </p:nvSpPr>
          <p:spPr>
            <a:xfrm>
              <a:off x="9564171" y="661303"/>
              <a:ext cx="1589190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Principle Concern</a:t>
              </a:r>
            </a:p>
          </p:txBody>
        </p:sp>
        <p:sp>
          <p:nvSpPr>
            <p:cNvPr id="40" name="TextBox 9">
              <a:extLst>
                <a:ext uri="{FF2B5EF4-FFF2-40B4-BE49-F238E27FC236}">
                  <a16:creationId xmlns:a16="http://schemas.microsoft.com/office/drawing/2014/main" id="{30A36A34-BEC4-787E-B80C-8D59FBDAF6AB}"/>
                </a:ext>
              </a:extLst>
            </p:cNvPr>
            <p:cNvSpPr txBox="1"/>
            <p:nvPr/>
          </p:nvSpPr>
          <p:spPr>
            <a:xfrm>
              <a:off x="11497756" y="659090"/>
              <a:ext cx="2224975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Further Improvements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81179" y="576468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57FF">
                    <a:alpha val="100000"/>
                  </a:srgbClr>
                </a:gs>
                <a:gs pos="100000">
                  <a:srgbClr val="FCAC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 flipH="1" flipV="1">
            <a:off x="1204898" y="1559527"/>
            <a:ext cx="7962927" cy="7962927"/>
          </a:xfrm>
          <a:custGeom>
            <a:avLst/>
            <a:gdLst/>
            <a:ahLst/>
            <a:cxnLst/>
            <a:rect l="l" t="t" r="r" b="b"/>
            <a:pathLst>
              <a:path w="7962927" h="7962927">
                <a:moveTo>
                  <a:pt x="7962927" y="7962927"/>
                </a:moveTo>
                <a:lnTo>
                  <a:pt x="0" y="7962927"/>
                </a:lnTo>
                <a:lnTo>
                  <a:pt x="0" y="0"/>
                </a:lnTo>
                <a:lnTo>
                  <a:pt x="7962927" y="0"/>
                </a:lnTo>
                <a:lnTo>
                  <a:pt x="7962927" y="796292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0" name="TextBox 10"/>
          <p:cNvSpPr txBox="1"/>
          <p:nvPr/>
        </p:nvSpPr>
        <p:spPr>
          <a:xfrm>
            <a:off x="15730249" y="663200"/>
            <a:ext cx="14212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Page 06</a:t>
            </a:r>
          </a:p>
        </p:txBody>
      </p:sp>
      <p:sp>
        <p:nvSpPr>
          <p:cNvPr id="14" name="Freeform 14"/>
          <p:cNvSpPr/>
          <p:nvPr/>
        </p:nvSpPr>
        <p:spPr>
          <a:xfrm rot="-5400000" flipH="1">
            <a:off x="10708853" y="3151942"/>
            <a:ext cx="7629348" cy="7643245"/>
          </a:xfrm>
          <a:custGeom>
            <a:avLst/>
            <a:gdLst/>
            <a:ahLst/>
            <a:cxnLst/>
            <a:rect l="l" t="t" r="r" b="b"/>
            <a:pathLst>
              <a:path w="7629348" h="7643245">
                <a:moveTo>
                  <a:pt x="7629349" y="0"/>
                </a:moveTo>
                <a:lnTo>
                  <a:pt x="0" y="0"/>
                </a:lnTo>
                <a:lnTo>
                  <a:pt x="0" y="7643245"/>
                </a:lnTo>
                <a:lnTo>
                  <a:pt x="7629349" y="7643245"/>
                </a:lnTo>
                <a:lnTo>
                  <a:pt x="762934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8" name="Freeform 18"/>
          <p:cNvSpPr/>
          <p:nvPr/>
        </p:nvSpPr>
        <p:spPr>
          <a:xfrm flipV="1">
            <a:off x="1703976" y="2714463"/>
            <a:ext cx="1432847" cy="1432847"/>
          </a:xfrm>
          <a:custGeom>
            <a:avLst/>
            <a:gdLst/>
            <a:ahLst/>
            <a:cxnLst/>
            <a:rect l="l" t="t" r="r" b="b"/>
            <a:pathLst>
              <a:path w="1432847" h="1432847">
                <a:moveTo>
                  <a:pt x="0" y="1432847"/>
                </a:moveTo>
                <a:lnTo>
                  <a:pt x="1432848" y="1432847"/>
                </a:lnTo>
                <a:lnTo>
                  <a:pt x="1432848" y="0"/>
                </a:lnTo>
                <a:lnTo>
                  <a:pt x="0" y="0"/>
                </a:lnTo>
                <a:lnTo>
                  <a:pt x="0" y="143284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aphicFrame>
        <p:nvGraphicFramePr>
          <p:cNvPr id="21" name="Content Placeholder 7">
            <a:extLst>
              <a:ext uri="{FF2B5EF4-FFF2-40B4-BE49-F238E27FC236}">
                <a16:creationId xmlns:a16="http://schemas.microsoft.com/office/drawing/2014/main" id="{C8E1C8ED-8C58-113A-2F67-FE835080BC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2861512"/>
              </p:ext>
            </p:extLst>
          </p:nvPr>
        </p:nvGraphicFramePr>
        <p:xfrm>
          <a:off x="3733800" y="3484073"/>
          <a:ext cx="12981008" cy="3061240"/>
        </p:xfrm>
        <a:graphic>
          <a:graphicData uri="http://schemas.openxmlformats.org/drawingml/2006/table">
            <a:tbl>
              <a:tblPr/>
              <a:tblGrid>
                <a:gridCol w="1759367">
                  <a:extLst>
                    <a:ext uri="{9D8B030D-6E8A-4147-A177-3AD203B41FA5}">
                      <a16:colId xmlns:a16="http://schemas.microsoft.com/office/drawing/2014/main" val="1933309904"/>
                    </a:ext>
                  </a:extLst>
                </a:gridCol>
                <a:gridCol w="1422315">
                  <a:extLst>
                    <a:ext uri="{9D8B030D-6E8A-4147-A177-3AD203B41FA5}">
                      <a16:colId xmlns:a16="http://schemas.microsoft.com/office/drawing/2014/main" val="3733647832"/>
                    </a:ext>
                  </a:extLst>
                </a:gridCol>
                <a:gridCol w="4817661">
                  <a:extLst>
                    <a:ext uri="{9D8B030D-6E8A-4147-A177-3AD203B41FA5}">
                      <a16:colId xmlns:a16="http://schemas.microsoft.com/office/drawing/2014/main" val="1301715908"/>
                    </a:ext>
                  </a:extLst>
                </a:gridCol>
                <a:gridCol w="4981665">
                  <a:extLst>
                    <a:ext uri="{9D8B030D-6E8A-4147-A177-3AD203B41FA5}">
                      <a16:colId xmlns:a16="http://schemas.microsoft.com/office/drawing/2014/main" val="2489326069"/>
                    </a:ext>
                  </a:extLst>
                </a:gridCol>
              </a:tblGrid>
              <a:tr h="263148"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>
                          <a:effectLst/>
                          <a:latin typeface="Open Sauce" panose="020B0604020202020204" charset="0"/>
                          <a:cs typeface="Arial" panose="020B0604020202020204" pitchFamily="34" charset="0"/>
                        </a:rPr>
                        <a:t>Pattern</a:t>
                      </a:r>
                    </a:p>
                  </a:txBody>
                  <a:tcPr marL="65787" marR="65787" marT="32894" marB="32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>
                          <a:effectLst/>
                          <a:latin typeface="Open Sauce" panose="020B0604020202020204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65787" marR="65787" marT="32894" marB="32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>
                          <a:effectLst/>
                          <a:latin typeface="Open Sauce" panose="020B0604020202020204" charset="0"/>
                          <a:cs typeface="Arial" panose="020B0604020202020204" pitchFamily="34" charset="0"/>
                        </a:rPr>
                        <a:t>Problem Solved</a:t>
                      </a:r>
                    </a:p>
                  </a:txBody>
                  <a:tcPr marL="65787" marR="65787" marT="32894" marB="32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>
                          <a:effectLst/>
                          <a:latin typeface="Open Sauce" panose="020B0604020202020204" charset="0"/>
                          <a:cs typeface="Arial" panose="020B0604020202020204" pitchFamily="34" charset="0"/>
                        </a:rPr>
                        <a:t>Added Value</a:t>
                      </a:r>
                    </a:p>
                  </a:txBody>
                  <a:tcPr marL="65787" marR="65787" marT="32894" marB="32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49949"/>
                  </a:ext>
                </a:extLst>
              </a:tr>
              <a:tr h="855232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cs typeface="Arial" panose="020B0604020202020204" pitchFamily="34" charset="0"/>
                        </a:rPr>
                        <a:t>Factory Method Pattern</a:t>
                      </a:r>
                      <a:endParaRPr lang="en-GB" sz="2000" dirty="0">
                        <a:solidFill>
                          <a:schemeClr val="bg1"/>
                        </a:solidFill>
                        <a:effectLst/>
                        <a:latin typeface="Open Sauce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5787" marR="65787" marT="32894" marB="32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cs typeface="Arial" panose="020B0604020202020204" pitchFamily="34" charset="0"/>
                        </a:rPr>
                        <a:t>Creational</a:t>
                      </a:r>
                    </a:p>
                  </a:txBody>
                  <a:tcPr marL="65787" marR="65787" marT="32894" marB="32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cs typeface="Arial" panose="020B0604020202020204" pitchFamily="34" charset="0"/>
                        </a:rPr>
                        <a:t>Direct instantiation of Accessor subclasses</a:t>
                      </a:r>
                    </a:p>
                  </a:txBody>
                  <a:tcPr marL="65787" marR="65787" marT="32894" marB="32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cs typeface="Arial" panose="020B0604020202020204" pitchFamily="34" charset="0"/>
                        </a:rPr>
                        <a:t>Decouples object creation, supports new file formats.</a:t>
                      </a:r>
                    </a:p>
                  </a:txBody>
                  <a:tcPr marL="65787" marR="65787" marT="32894" marB="32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906603"/>
                  </a:ext>
                </a:extLst>
              </a:tr>
              <a:tr h="855232"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cs typeface="Arial" panose="020B0604020202020204" pitchFamily="34" charset="0"/>
                        </a:rPr>
                        <a:t>Strategy Pattern</a:t>
                      </a:r>
                      <a:endParaRPr lang="en-GB" sz="2000">
                        <a:solidFill>
                          <a:schemeClr val="bg1"/>
                        </a:solidFill>
                        <a:effectLst/>
                        <a:latin typeface="Open Sauce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5787" marR="65787" marT="32894" marB="32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cs typeface="Arial" panose="020B0604020202020204" pitchFamily="34" charset="0"/>
                        </a:rPr>
                        <a:t>Behavioral</a:t>
                      </a:r>
                    </a:p>
                  </a:txBody>
                  <a:tcPr marL="65787" marR="65787" marT="32894" marB="32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cs typeface="Arial" panose="020B0604020202020204" pitchFamily="34" charset="0"/>
                        </a:rPr>
                        <a:t>Hardcoded rendering logic in </a:t>
                      </a:r>
                      <a:r>
                        <a:rPr lang="en-GB" sz="2000" dirty="0" err="1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cs typeface="Arial" panose="020B0604020202020204" pitchFamily="34" charset="0"/>
                        </a:rPr>
                        <a:t>SlideItem</a:t>
                      </a:r>
                      <a:r>
                        <a:rPr lang="en-GB" sz="200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cs typeface="Arial" panose="020B0604020202020204" pitchFamily="34" charset="0"/>
                        </a:rPr>
                        <a:t> subclasses</a:t>
                      </a:r>
                    </a:p>
                  </a:txBody>
                  <a:tcPr marL="65787" marR="65787" marT="32894" marB="32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cs typeface="Arial" panose="020B0604020202020204" pitchFamily="34" charset="0"/>
                        </a:rPr>
                        <a:t>Encapsulates rendering logic, enables dynamic behavior.</a:t>
                      </a:r>
                    </a:p>
                  </a:txBody>
                  <a:tcPr marL="65787" marR="65787" marT="32894" marB="32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12432"/>
                  </a:ext>
                </a:extLst>
              </a:tr>
              <a:tr h="855232"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cs typeface="Arial" panose="020B0604020202020204" pitchFamily="34" charset="0"/>
                        </a:rPr>
                        <a:t>Command Pattern</a:t>
                      </a:r>
                      <a:endParaRPr lang="en-GB" sz="2000">
                        <a:solidFill>
                          <a:schemeClr val="bg1"/>
                        </a:solidFill>
                        <a:effectLst/>
                        <a:latin typeface="Open Sauce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5787" marR="65787" marT="32894" marB="32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cs typeface="Arial" panose="020B0604020202020204" pitchFamily="34" charset="0"/>
                        </a:rPr>
                        <a:t>Behavioral</a:t>
                      </a:r>
                    </a:p>
                  </a:txBody>
                  <a:tcPr marL="65787" marR="65787" marT="32894" marB="32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cs typeface="Arial" panose="020B0604020202020204" pitchFamily="34" charset="0"/>
                        </a:rPr>
                        <a:t>Tight coupling between menu actions and UI</a:t>
                      </a:r>
                    </a:p>
                  </a:txBody>
                  <a:tcPr marL="65787" marR="65787" marT="32894" marB="32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cs typeface="Arial" panose="020B0604020202020204" pitchFamily="34" charset="0"/>
                        </a:rPr>
                        <a:t>Decouples UI from business logic, improves maintainability.</a:t>
                      </a:r>
                    </a:p>
                  </a:txBody>
                  <a:tcPr marL="65787" marR="65787" marT="32894" marB="32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996510"/>
                  </a:ext>
                </a:extLst>
              </a:tr>
            </a:tbl>
          </a:graphicData>
        </a:graphic>
      </p:graphicFrame>
      <p:sp>
        <p:nvSpPr>
          <p:cNvPr id="22" name="TextBox 14">
            <a:extLst>
              <a:ext uri="{FF2B5EF4-FFF2-40B4-BE49-F238E27FC236}">
                <a16:creationId xmlns:a16="http://schemas.microsoft.com/office/drawing/2014/main" id="{CCF8C1BE-5056-C8E0-B5F1-6C79383A7882}"/>
              </a:ext>
            </a:extLst>
          </p:cNvPr>
          <p:cNvSpPr txBox="1"/>
          <p:nvPr/>
        </p:nvSpPr>
        <p:spPr>
          <a:xfrm>
            <a:off x="2743200" y="8146527"/>
            <a:ext cx="11619401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Summary of Design Pattern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B1AE0D-F535-CB82-0602-B6B7A7F8B9B4}"/>
              </a:ext>
            </a:extLst>
          </p:cNvPr>
          <p:cNvGrpSpPr/>
          <p:nvPr/>
        </p:nvGrpSpPr>
        <p:grpSpPr>
          <a:xfrm>
            <a:off x="4592426" y="659090"/>
            <a:ext cx="9130305" cy="713498"/>
            <a:chOff x="4592426" y="659090"/>
            <a:chExt cx="9130305" cy="713498"/>
          </a:xfrm>
        </p:grpSpPr>
        <p:sp>
          <p:nvSpPr>
            <p:cNvPr id="24" name="TextBox 6">
              <a:extLst>
                <a:ext uri="{FF2B5EF4-FFF2-40B4-BE49-F238E27FC236}">
                  <a16:creationId xmlns:a16="http://schemas.microsoft.com/office/drawing/2014/main" id="{7AA919AA-7417-15F2-390A-06946D71F810}"/>
                </a:ext>
              </a:extLst>
            </p:cNvPr>
            <p:cNvSpPr txBox="1"/>
            <p:nvPr/>
          </p:nvSpPr>
          <p:spPr>
            <a:xfrm>
              <a:off x="4592426" y="659090"/>
              <a:ext cx="1662550" cy="347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b="1" spc="4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Home</a:t>
              </a:r>
            </a:p>
          </p:txBody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1EB7703E-72CE-F249-2A7B-71C8E1583209}"/>
                </a:ext>
              </a:extLst>
            </p:cNvPr>
            <p:cNvSpPr txBox="1"/>
            <p:nvPr/>
          </p:nvSpPr>
          <p:spPr>
            <a:xfrm>
              <a:off x="6856548" y="661303"/>
              <a:ext cx="1907082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Refactor for Design Pattern</a:t>
              </a:r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B474F854-B56B-7209-B080-E3952DA90C43}"/>
                </a:ext>
              </a:extLst>
            </p:cNvPr>
            <p:cNvSpPr txBox="1"/>
            <p:nvPr/>
          </p:nvSpPr>
          <p:spPr>
            <a:xfrm>
              <a:off x="9564171" y="661303"/>
              <a:ext cx="1589190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Principle Concern</a:t>
              </a:r>
            </a:p>
          </p:txBody>
        </p:sp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FB6EB8DF-8A81-C853-6A0D-29EB1D30CC04}"/>
                </a:ext>
              </a:extLst>
            </p:cNvPr>
            <p:cNvSpPr txBox="1"/>
            <p:nvPr/>
          </p:nvSpPr>
          <p:spPr>
            <a:xfrm>
              <a:off x="11497756" y="659090"/>
              <a:ext cx="2224975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Further Improvements</a:t>
              </a:r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B9B0C875-8670-A830-7E4E-51F79103A1BC}"/>
              </a:ext>
            </a:extLst>
          </p:cNvPr>
          <p:cNvSpPr txBox="1"/>
          <p:nvPr/>
        </p:nvSpPr>
        <p:spPr>
          <a:xfrm>
            <a:off x="19735800" y="2163820"/>
            <a:ext cx="6540879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Principle Concern</a:t>
            </a: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8CD3A889-A997-C589-2FE8-7FABA19ED00C}"/>
              </a:ext>
            </a:extLst>
          </p:cNvPr>
          <p:cNvSpPr txBox="1"/>
          <p:nvPr/>
        </p:nvSpPr>
        <p:spPr>
          <a:xfrm>
            <a:off x="0" y="11829261"/>
            <a:ext cx="12239331" cy="4711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Classes like Presentation, Slide, and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XMLAccessor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handle multiple responsibilities.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8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3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GB" sz="20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Separate Concerns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SlideRenderer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class to handle drawing logic, removing it from Slide.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Move file loading/saving logic from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XMLAccessor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into separate interface (e.g.,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SlideLoader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SlideSaver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3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GB" sz="20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Delegate Responsibilities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indent="0" algn="just">
              <a:lnSpc>
                <a:spcPct val="115000"/>
              </a:lnSpc>
              <a:spcAft>
                <a:spcPts val="300"/>
              </a:spcAft>
              <a:buNone/>
              <a:tabLst>
                <a:tab pos="914400" algn="l"/>
              </a:tabLst>
            </a:pPr>
            <a:r>
              <a:rPr lang="en-GB" sz="2000" kern="100" dirty="0">
                <a:solidFill>
                  <a:schemeClr val="bg1"/>
                </a:solidFill>
                <a:effectLst/>
                <a:latin typeface="Open Sauce" panose="020B0604020202020204" charset="0"/>
                <a:ea typeface="等线" panose="02010600030101010101" pitchFamily="2" charset="-122"/>
                <a:cs typeface="Arial" panose="020B0604020202020204" pitchFamily="34" charset="0"/>
              </a:rPr>
              <a:t>	Presentation  has multiple responsibilities: </a:t>
            </a:r>
            <a:r>
              <a:rPr lang="en-GB" sz="2000" b="1" i="0" dirty="0">
                <a:solidFill>
                  <a:schemeClr val="bg1"/>
                </a:solidFill>
                <a:effectLst/>
                <a:latin typeface="Open Sauce" panose="020B0604020202020204" charset="0"/>
                <a:cs typeface="Arial" panose="020B0604020202020204" pitchFamily="34" charset="0"/>
              </a:rPr>
              <a:t>Slide Management, UI </a:t>
            </a:r>
            <a:r>
              <a:rPr lang="en-GB" sz="2000" b="1" i="0" dirty="0" err="1">
                <a:solidFill>
                  <a:schemeClr val="bg1"/>
                </a:solidFill>
                <a:effectLst/>
                <a:latin typeface="Open Sauce" panose="020B0604020202020204" charset="0"/>
                <a:cs typeface="Arial" panose="020B0604020202020204" pitchFamily="34" charset="0"/>
              </a:rPr>
              <a:t>Updates,.etc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1143000" lvl="2" indent="-228600" algn="just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Introduce a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SlideManager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class to manage slide operations (adding, and removing slides), reducing Presentation's responsibilities.</a:t>
            </a:r>
            <a:endParaRPr lang="en-GB" sz="2000" kern="0" dirty="0">
              <a:solidFill>
                <a:schemeClr val="bg1"/>
              </a:solidFill>
              <a:latin typeface="Open Sauce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Introduce a 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SlidePresenter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class to handle UI updates</a:t>
            </a: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21C0BEE3-AF37-B91B-B82E-31AFE162EA1E}"/>
              </a:ext>
            </a:extLst>
          </p:cNvPr>
          <p:cNvSpPr txBox="1"/>
          <p:nvPr/>
        </p:nvSpPr>
        <p:spPr>
          <a:xfrm>
            <a:off x="-16646325" y="2401542"/>
            <a:ext cx="5152572" cy="211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500"/>
              </a:lnSpc>
            </a:pPr>
            <a:r>
              <a:rPr lang="en-US" sz="5000" b="1" spc="10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Single Responsibility Principle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>
            <a:off x="7876765" y="319853"/>
            <a:ext cx="10458860" cy="10477911"/>
          </a:xfrm>
          <a:custGeom>
            <a:avLst/>
            <a:gdLst/>
            <a:ahLst/>
            <a:cxnLst/>
            <a:rect l="l" t="t" r="r" b="b"/>
            <a:pathLst>
              <a:path w="10458860" h="10477911">
                <a:moveTo>
                  <a:pt x="10458860" y="0"/>
                </a:moveTo>
                <a:lnTo>
                  <a:pt x="0" y="0"/>
                </a:lnTo>
                <a:lnTo>
                  <a:pt x="0" y="10477911"/>
                </a:lnTo>
                <a:lnTo>
                  <a:pt x="10458860" y="10477911"/>
                </a:lnTo>
                <a:lnTo>
                  <a:pt x="104588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3" name="Group 3"/>
          <p:cNvGrpSpPr/>
          <p:nvPr/>
        </p:nvGrpSpPr>
        <p:grpSpPr>
          <a:xfrm>
            <a:off x="15481179" y="576468"/>
            <a:ext cx="1919429" cy="566532"/>
            <a:chOff x="0" y="0"/>
            <a:chExt cx="505529" cy="149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57FF">
                    <a:alpha val="100000"/>
                  </a:srgbClr>
                </a:gs>
                <a:gs pos="100000">
                  <a:srgbClr val="FCAC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LID4096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028700" y="1970882"/>
            <a:ext cx="2750861" cy="2750861"/>
          </a:xfrm>
          <a:custGeom>
            <a:avLst/>
            <a:gdLst/>
            <a:ahLst/>
            <a:cxnLst/>
            <a:rect l="l" t="t" r="r" b="b"/>
            <a:pathLst>
              <a:path w="2750861" h="2750861">
                <a:moveTo>
                  <a:pt x="2750861" y="2750861"/>
                </a:moveTo>
                <a:lnTo>
                  <a:pt x="0" y="2750861"/>
                </a:lnTo>
                <a:lnTo>
                  <a:pt x="0" y="0"/>
                </a:lnTo>
                <a:lnTo>
                  <a:pt x="2750861" y="0"/>
                </a:lnTo>
                <a:lnTo>
                  <a:pt x="2750861" y="27508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3" name="TextBox 13"/>
          <p:cNvSpPr txBox="1"/>
          <p:nvPr/>
        </p:nvSpPr>
        <p:spPr>
          <a:xfrm>
            <a:off x="15730249" y="663200"/>
            <a:ext cx="14212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Page 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10539" y="2454224"/>
            <a:ext cx="6540879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Principle Concern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56376" y="5074167"/>
            <a:ext cx="12239331" cy="4711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Classes like Presentation, Slide, and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XMLAccessor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handle multiple responsibilities.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8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3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GB" sz="20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Separate Concerns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SlideRenderer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class to handle drawing logic, removing it from Slide.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Move file loading/saving logic from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XMLAccessor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into separate interface (e.g.,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SlideLoader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SlideSaver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3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GB" sz="20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Delegate Responsibilities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indent="0" algn="just">
              <a:lnSpc>
                <a:spcPct val="115000"/>
              </a:lnSpc>
              <a:spcAft>
                <a:spcPts val="300"/>
              </a:spcAft>
              <a:buNone/>
              <a:tabLst>
                <a:tab pos="914400" algn="l"/>
              </a:tabLst>
            </a:pPr>
            <a:r>
              <a:rPr lang="en-GB" sz="2000" kern="100" dirty="0">
                <a:solidFill>
                  <a:schemeClr val="bg1"/>
                </a:solidFill>
                <a:effectLst/>
                <a:latin typeface="Open Sauce" panose="020B0604020202020204" charset="0"/>
                <a:ea typeface="等线" panose="02010600030101010101" pitchFamily="2" charset="-122"/>
                <a:cs typeface="Arial" panose="020B0604020202020204" pitchFamily="34" charset="0"/>
              </a:rPr>
              <a:t>	Presentation  has multiple responsibilities: </a:t>
            </a:r>
            <a:r>
              <a:rPr lang="en-GB" sz="2000" b="1" i="0" dirty="0">
                <a:solidFill>
                  <a:schemeClr val="bg1"/>
                </a:solidFill>
                <a:effectLst/>
                <a:latin typeface="Open Sauce" panose="020B0604020202020204" charset="0"/>
                <a:cs typeface="Arial" panose="020B0604020202020204" pitchFamily="34" charset="0"/>
              </a:rPr>
              <a:t>Slide Management, UI </a:t>
            </a:r>
            <a:r>
              <a:rPr lang="en-GB" sz="2000" b="1" i="0" dirty="0" err="1">
                <a:solidFill>
                  <a:schemeClr val="bg1"/>
                </a:solidFill>
                <a:effectLst/>
                <a:latin typeface="Open Sauce" panose="020B0604020202020204" charset="0"/>
                <a:cs typeface="Arial" panose="020B0604020202020204" pitchFamily="34" charset="0"/>
              </a:rPr>
              <a:t>Updates,.etc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1143000" lvl="2" indent="-228600" algn="just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Introduce a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SlideManager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class to manage slide operations (adding, and removing slides), reducing Presentation's responsibilities.</a:t>
            </a:r>
            <a:endParaRPr lang="en-GB" sz="2000" kern="0" dirty="0">
              <a:solidFill>
                <a:schemeClr val="bg1"/>
              </a:solidFill>
              <a:latin typeface="Open Sauce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Introduce a 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SlidePresenter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class to handle UI updates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56376" y="2635028"/>
            <a:ext cx="5152572" cy="211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500"/>
              </a:lnSpc>
            </a:pPr>
            <a:r>
              <a:rPr lang="en-US" sz="5000" b="1" spc="10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Single Responsibility Principle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26D6E8-8503-EDC7-8CE9-B89785FBFE82}"/>
              </a:ext>
            </a:extLst>
          </p:cNvPr>
          <p:cNvGrpSpPr/>
          <p:nvPr/>
        </p:nvGrpSpPr>
        <p:grpSpPr>
          <a:xfrm>
            <a:off x="4592426" y="659090"/>
            <a:ext cx="9130305" cy="713498"/>
            <a:chOff x="4592426" y="659090"/>
            <a:chExt cx="9130305" cy="713498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99313BD1-6955-4647-6749-50A74D6D0A3B}"/>
                </a:ext>
              </a:extLst>
            </p:cNvPr>
            <p:cNvSpPr txBox="1"/>
            <p:nvPr/>
          </p:nvSpPr>
          <p:spPr>
            <a:xfrm>
              <a:off x="4592426" y="659090"/>
              <a:ext cx="1662550" cy="347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b="1" spc="4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Home</a:t>
              </a: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AD528258-5E2F-6EFC-31EE-730DA00E7E90}"/>
                </a:ext>
              </a:extLst>
            </p:cNvPr>
            <p:cNvSpPr txBox="1"/>
            <p:nvPr/>
          </p:nvSpPr>
          <p:spPr>
            <a:xfrm>
              <a:off x="6856548" y="661303"/>
              <a:ext cx="1907082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Refactor for Design Pattern</a:t>
              </a: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9D1DDA30-28FA-D3FF-4408-00FCDD037130}"/>
                </a:ext>
              </a:extLst>
            </p:cNvPr>
            <p:cNvSpPr txBox="1"/>
            <p:nvPr/>
          </p:nvSpPr>
          <p:spPr>
            <a:xfrm>
              <a:off x="9564171" y="661303"/>
              <a:ext cx="1589190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Principle Concern</a:t>
              </a:r>
            </a:p>
          </p:txBody>
        </p:sp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D5E4160A-8DDC-9C30-D8AD-973F024F6020}"/>
                </a:ext>
              </a:extLst>
            </p:cNvPr>
            <p:cNvSpPr txBox="1"/>
            <p:nvPr/>
          </p:nvSpPr>
          <p:spPr>
            <a:xfrm>
              <a:off x="11497756" y="659090"/>
              <a:ext cx="2224975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Further Improvements</a:t>
              </a:r>
            </a:p>
          </p:txBody>
        </p:sp>
      </p:grpSp>
      <p:sp>
        <p:nvSpPr>
          <p:cNvPr id="28" name="Freeform 5">
            <a:extLst>
              <a:ext uri="{FF2B5EF4-FFF2-40B4-BE49-F238E27FC236}">
                <a16:creationId xmlns:a16="http://schemas.microsoft.com/office/drawing/2014/main" id="{D0D25464-0E68-AFED-AA60-B30A9DB86F71}"/>
              </a:ext>
            </a:extLst>
          </p:cNvPr>
          <p:cNvSpPr/>
          <p:nvPr/>
        </p:nvSpPr>
        <p:spPr>
          <a:xfrm rot="16200000" flipV="1">
            <a:off x="-9066393" y="-2558517"/>
            <a:ext cx="8558066" cy="8573655"/>
          </a:xfrm>
          <a:custGeom>
            <a:avLst/>
            <a:gdLst/>
            <a:ahLst/>
            <a:cxnLst/>
            <a:rect l="l" t="t" r="r" b="b"/>
            <a:pathLst>
              <a:path w="8558066" h="8573655">
                <a:moveTo>
                  <a:pt x="0" y="8573655"/>
                </a:moveTo>
                <a:lnTo>
                  <a:pt x="8558067" y="8573655"/>
                </a:lnTo>
                <a:lnTo>
                  <a:pt x="8558067" y="0"/>
                </a:lnTo>
                <a:lnTo>
                  <a:pt x="0" y="0"/>
                </a:lnTo>
                <a:lnTo>
                  <a:pt x="0" y="857365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147ABBDD-F55E-49AF-577C-AD65EAA26ED9}"/>
              </a:ext>
            </a:extLst>
          </p:cNvPr>
          <p:cNvSpPr/>
          <p:nvPr/>
        </p:nvSpPr>
        <p:spPr>
          <a:xfrm rot="10276396" flipV="1">
            <a:off x="14680978" y="12016983"/>
            <a:ext cx="5653784" cy="5653784"/>
          </a:xfrm>
          <a:custGeom>
            <a:avLst/>
            <a:gdLst/>
            <a:ahLst/>
            <a:cxnLst/>
            <a:rect l="l" t="t" r="r" b="b"/>
            <a:pathLst>
              <a:path w="5653784" h="5653784">
                <a:moveTo>
                  <a:pt x="0" y="5653783"/>
                </a:moveTo>
                <a:lnTo>
                  <a:pt x="5653783" y="5653783"/>
                </a:lnTo>
                <a:lnTo>
                  <a:pt x="5653783" y="0"/>
                </a:lnTo>
                <a:lnTo>
                  <a:pt x="0" y="0"/>
                </a:lnTo>
                <a:lnTo>
                  <a:pt x="0" y="565378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0" name="Freeform 9">
            <a:extLst>
              <a:ext uri="{FF2B5EF4-FFF2-40B4-BE49-F238E27FC236}">
                <a16:creationId xmlns:a16="http://schemas.microsoft.com/office/drawing/2014/main" id="{67D82354-D98E-52B7-CB49-F8F50AF98821}"/>
              </a:ext>
            </a:extLst>
          </p:cNvPr>
          <p:cNvSpPr/>
          <p:nvPr/>
        </p:nvSpPr>
        <p:spPr>
          <a:xfrm flipH="1">
            <a:off x="12674123" y="13638938"/>
            <a:ext cx="1432847" cy="1432847"/>
          </a:xfrm>
          <a:custGeom>
            <a:avLst/>
            <a:gdLst/>
            <a:ahLst/>
            <a:cxnLst/>
            <a:rect l="l" t="t" r="r" b="b"/>
            <a:pathLst>
              <a:path w="1432847" h="1432847">
                <a:moveTo>
                  <a:pt x="1432848" y="0"/>
                </a:moveTo>
                <a:lnTo>
                  <a:pt x="0" y="0"/>
                </a:lnTo>
                <a:lnTo>
                  <a:pt x="0" y="1432847"/>
                </a:lnTo>
                <a:lnTo>
                  <a:pt x="1432848" y="1432847"/>
                </a:lnTo>
                <a:lnTo>
                  <a:pt x="143284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3B2B2543-D543-FA11-C25A-F93523B355FB}"/>
              </a:ext>
            </a:extLst>
          </p:cNvPr>
          <p:cNvSpPr txBox="1"/>
          <p:nvPr/>
        </p:nvSpPr>
        <p:spPr>
          <a:xfrm>
            <a:off x="-17285861" y="9879833"/>
            <a:ext cx="7707794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Principle Concern</a:t>
            </a: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57B61A6B-DD11-E84F-50CD-DBDBA85E7140}"/>
              </a:ext>
            </a:extLst>
          </p:cNvPr>
          <p:cNvSpPr txBox="1"/>
          <p:nvPr/>
        </p:nvSpPr>
        <p:spPr>
          <a:xfrm>
            <a:off x="-17285861" y="5557291"/>
            <a:ext cx="5953713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500"/>
              </a:lnSpc>
            </a:pPr>
            <a:r>
              <a:rPr lang="en-US" sz="5000" b="1" spc="10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Open/ Closed Principle</a:t>
            </a: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349AC443-91CA-96AE-51D0-482281777703}"/>
              </a:ext>
            </a:extLst>
          </p:cNvPr>
          <p:cNvSpPr txBox="1"/>
          <p:nvPr/>
        </p:nvSpPr>
        <p:spPr>
          <a:xfrm>
            <a:off x="18830624" y="-1517125"/>
            <a:ext cx="5287533" cy="659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Adding new features (e.g., file formats, styles) requires modifying existing classes.</a:t>
            </a:r>
          </a:p>
          <a:p>
            <a:pPr marL="342900" lvl="0" indent="-342900" algn="just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8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3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GB" sz="20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Interfaces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Define interfaces like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SlideLoader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SlideSaver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to allow new file formats (e.g., JSON, YAML) without modifying existing code.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3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GB" sz="20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 Styles Dynamically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Replace the static Style array with a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StyleRegistry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that allows runtime registration of new styles. It replaces the static array with a dynamic mechanism for registering and retrieving styles.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4687BDA-5764-6067-1E67-CFBD4592E1CF}"/>
              </a:ext>
            </a:extLst>
          </p:cNvPr>
          <p:cNvGrpSpPr/>
          <p:nvPr/>
        </p:nvGrpSpPr>
        <p:grpSpPr>
          <a:xfrm>
            <a:off x="-14549811" y="3566160"/>
            <a:ext cx="9130305" cy="713498"/>
            <a:chOff x="4592426" y="659090"/>
            <a:chExt cx="9130305" cy="713498"/>
          </a:xfrm>
        </p:grpSpPr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02AB62E4-5792-FEDF-58EF-70BACBC2F856}"/>
                </a:ext>
              </a:extLst>
            </p:cNvPr>
            <p:cNvSpPr txBox="1"/>
            <p:nvPr/>
          </p:nvSpPr>
          <p:spPr>
            <a:xfrm>
              <a:off x="4592426" y="659090"/>
              <a:ext cx="1662550" cy="347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b="1" spc="4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Home</a:t>
              </a:r>
            </a:p>
          </p:txBody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A7B22954-6958-E912-3265-07988498093C}"/>
                </a:ext>
              </a:extLst>
            </p:cNvPr>
            <p:cNvSpPr txBox="1"/>
            <p:nvPr/>
          </p:nvSpPr>
          <p:spPr>
            <a:xfrm>
              <a:off x="6856548" y="661303"/>
              <a:ext cx="1907082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Refactor for Design Pattern</a:t>
              </a: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34586D11-3B42-DD4E-BE25-A6DBBB46E171}"/>
                </a:ext>
              </a:extLst>
            </p:cNvPr>
            <p:cNvSpPr txBox="1"/>
            <p:nvPr/>
          </p:nvSpPr>
          <p:spPr>
            <a:xfrm>
              <a:off x="9564171" y="661303"/>
              <a:ext cx="1589190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Principle Concern</a:t>
              </a:r>
            </a:p>
          </p:txBody>
        </p:sp>
        <p:sp>
          <p:nvSpPr>
            <p:cNvPr id="39" name="TextBox 9">
              <a:extLst>
                <a:ext uri="{FF2B5EF4-FFF2-40B4-BE49-F238E27FC236}">
                  <a16:creationId xmlns:a16="http://schemas.microsoft.com/office/drawing/2014/main" id="{172EBC45-691E-0636-7131-DEC3B66F6B8B}"/>
                </a:ext>
              </a:extLst>
            </p:cNvPr>
            <p:cNvSpPr txBox="1"/>
            <p:nvPr/>
          </p:nvSpPr>
          <p:spPr>
            <a:xfrm>
              <a:off x="11497756" y="659090"/>
              <a:ext cx="2224975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Further Improvements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81179" y="576468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57FF">
                    <a:alpha val="100000"/>
                  </a:srgbClr>
                </a:gs>
                <a:gs pos="100000">
                  <a:srgbClr val="FCAC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 flipV="1">
            <a:off x="-1449175" y="-220557"/>
            <a:ext cx="8558066" cy="8573655"/>
          </a:xfrm>
          <a:custGeom>
            <a:avLst/>
            <a:gdLst/>
            <a:ahLst/>
            <a:cxnLst/>
            <a:rect l="l" t="t" r="r" b="b"/>
            <a:pathLst>
              <a:path w="8558066" h="8573655">
                <a:moveTo>
                  <a:pt x="0" y="8573655"/>
                </a:moveTo>
                <a:lnTo>
                  <a:pt x="8558067" y="8573655"/>
                </a:lnTo>
                <a:lnTo>
                  <a:pt x="8558067" y="0"/>
                </a:lnTo>
                <a:lnTo>
                  <a:pt x="0" y="0"/>
                </a:lnTo>
                <a:lnTo>
                  <a:pt x="0" y="857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6" name="Freeform 6"/>
          <p:cNvSpPr/>
          <p:nvPr/>
        </p:nvSpPr>
        <p:spPr>
          <a:xfrm flipV="1">
            <a:off x="11497756" y="7411878"/>
            <a:ext cx="5653784" cy="5653784"/>
          </a:xfrm>
          <a:custGeom>
            <a:avLst/>
            <a:gdLst/>
            <a:ahLst/>
            <a:cxnLst/>
            <a:rect l="l" t="t" r="r" b="b"/>
            <a:pathLst>
              <a:path w="5653784" h="5653784">
                <a:moveTo>
                  <a:pt x="0" y="5653783"/>
                </a:moveTo>
                <a:lnTo>
                  <a:pt x="5653783" y="5653783"/>
                </a:lnTo>
                <a:lnTo>
                  <a:pt x="5653783" y="0"/>
                </a:lnTo>
                <a:lnTo>
                  <a:pt x="0" y="0"/>
                </a:lnTo>
                <a:lnTo>
                  <a:pt x="0" y="565378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9" name="Freeform 9"/>
          <p:cNvSpPr/>
          <p:nvPr/>
        </p:nvSpPr>
        <p:spPr>
          <a:xfrm flipH="1">
            <a:off x="8131323" y="4499947"/>
            <a:ext cx="1432847" cy="1432847"/>
          </a:xfrm>
          <a:custGeom>
            <a:avLst/>
            <a:gdLst/>
            <a:ahLst/>
            <a:cxnLst/>
            <a:rect l="l" t="t" r="r" b="b"/>
            <a:pathLst>
              <a:path w="1432847" h="1432847">
                <a:moveTo>
                  <a:pt x="1432848" y="0"/>
                </a:moveTo>
                <a:lnTo>
                  <a:pt x="0" y="0"/>
                </a:lnTo>
                <a:lnTo>
                  <a:pt x="0" y="1432847"/>
                </a:lnTo>
                <a:lnTo>
                  <a:pt x="1432848" y="1432847"/>
                </a:lnTo>
                <a:lnTo>
                  <a:pt x="143284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4" name="TextBox 14"/>
          <p:cNvSpPr txBox="1"/>
          <p:nvPr/>
        </p:nvSpPr>
        <p:spPr>
          <a:xfrm>
            <a:off x="15730249" y="663200"/>
            <a:ext cx="14212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Page 08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56376" y="6972763"/>
            <a:ext cx="7707794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Principle Concern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56376" y="2650221"/>
            <a:ext cx="5953713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500"/>
              </a:lnSpc>
            </a:pPr>
            <a:r>
              <a:rPr lang="en-US" sz="5000" b="1" spc="10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Open/ Closed Principle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99171" y="2491035"/>
            <a:ext cx="7847119" cy="5175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Adding new features (e.g., file formats, styles) requires modifying existing classes.</a:t>
            </a:r>
          </a:p>
          <a:p>
            <a:pPr marL="342900" lvl="0" indent="-342900" algn="just">
              <a:lnSpc>
                <a:spcPct val="11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8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3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GB" sz="20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Interfaces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Define interfaces like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SlideLoader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SlideSaver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to allow new file formats (e.g., JSON, YAML) without modifying existing code.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3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GB" sz="2000" b="1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 Styles Dynamically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000" kern="100" dirty="0">
              <a:solidFill>
                <a:schemeClr val="bg1"/>
              </a:solidFill>
              <a:effectLst/>
              <a:latin typeface="Open Sauce" panose="020B060402020202020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Replace the static Style array with a 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StyleRegistry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with “Map&lt;Integer, Style&gt;”that allows runtime registration of new styles. It replaces the static array with a dynamic mechanism for registering and retrieving styles.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B99F43-CE2E-6CCE-5234-F4BC4F3CB308}"/>
              </a:ext>
            </a:extLst>
          </p:cNvPr>
          <p:cNvGrpSpPr/>
          <p:nvPr/>
        </p:nvGrpSpPr>
        <p:grpSpPr>
          <a:xfrm>
            <a:off x="4592426" y="659090"/>
            <a:ext cx="9130305" cy="713498"/>
            <a:chOff x="4592426" y="659090"/>
            <a:chExt cx="9130305" cy="713498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E7007700-13D4-E03C-39D5-D5F13CF038B2}"/>
                </a:ext>
              </a:extLst>
            </p:cNvPr>
            <p:cNvSpPr txBox="1"/>
            <p:nvPr/>
          </p:nvSpPr>
          <p:spPr>
            <a:xfrm>
              <a:off x="4592426" y="659090"/>
              <a:ext cx="1662550" cy="347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b="1" spc="4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Home</a:t>
              </a: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14836819-9F50-C053-1877-8BC58D314B6B}"/>
                </a:ext>
              </a:extLst>
            </p:cNvPr>
            <p:cNvSpPr txBox="1"/>
            <p:nvPr/>
          </p:nvSpPr>
          <p:spPr>
            <a:xfrm>
              <a:off x="6856548" y="661303"/>
              <a:ext cx="1907082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Refactor for Design Pattern</a:t>
              </a: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7FFA9841-F7E8-4EDC-581C-3539C8008DD1}"/>
                </a:ext>
              </a:extLst>
            </p:cNvPr>
            <p:cNvSpPr txBox="1"/>
            <p:nvPr/>
          </p:nvSpPr>
          <p:spPr>
            <a:xfrm>
              <a:off x="9564171" y="661303"/>
              <a:ext cx="1589190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Principle Concern</a:t>
              </a:r>
            </a:p>
          </p:txBody>
        </p:sp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A211C561-4E6E-558F-EE2B-E8F01D2DE56B}"/>
                </a:ext>
              </a:extLst>
            </p:cNvPr>
            <p:cNvSpPr txBox="1"/>
            <p:nvPr/>
          </p:nvSpPr>
          <p:spPr>
            <a:xfrm>
              <a:off x="11497756" y="659090"/>
              <a:ext cx="2224975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Further Improvements</a:t>
              </a:r>
            </a:p>
          </p:txBody>
        </p:sp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2662293-4121-0ACD-14F8-5C3C480D9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028653"/>
              </p:ext>
            </p:extLst>
          </p:nvPr>
        </p:nvGraphicFramePr>
        <p:xfrm>
          <a:off x="19888200" y="3841643"/>
          <a:ext cx="13913702" cy="3498182"/>
        </p:xfrm>
        <a:graphic>
          <a:graphicData uri="http://schemas.openxmlformats.org/drawingml/2006/table">
            <a:tbl>
              <a:tblPr firstRow="1" firstCol="1" bandRow="1"/>
              <a:tblGrid>
                <a:gridCol w="1970565">
                  <a:extLst>
                    <a:ext uri="{9D8B030D-6E8A-4147-A177-3AD203B41FA5}">
                      <a16:colId xmlns:a16="http://schemas.microsoft.com/office/drawing/2014/main" val="3596850701"/>
                    </a:ext>
                  </a:extLst>
                </a:gridCol>
                <a:gridCol w="4960385">
                  <a:extLst>
                    <a:ext uri="{9D8B030D-6E8A-4147-A177-3AD203B41FA5}">
                      <a16:colId xmlns:a16="http://schemas.microsoft.com/office/drawing/2014/main" val="2496891381"/>
                    </a:ext>
                  </a:extLst>
                </a:gridCol>
                <a:gridCol w="6982752">
                  <a:extLst>
                    <a:ext uri="{9D8B030D-6E8A-4147-A177-3AD203B41FA5}">
                      <a16:colId xmlns:a16="http://schemas.microsoft.com/office/drawing/2014/main" val="3366563506"/>
                    </a:ext>
                  </a:extLst>
                </a:gridCol>
              </a:tblGrid>
              <a:tr h="1274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b="1" kern="0" dirty="0">
                          <a:solidFill>
                            <a:schemeClr val="tx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  <a:endParaRPr lang="en-GB" sz="2000" kern="100" dirty="0">
                        <a:solidFill>
                          <a:schemeClr val="tx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b="1" kern="0" dirty="0">
                          <a:solidFill>
                            <a:schemeClr val="tx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Issue</a:t>
                      </a:r>
                      <a:endParaRPr lang="en-GB" sz="2000" kern="100" dirty="0">
                        <a:solidFill>
                          <a:schemeClr val="tx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6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b="1" kern="0" dirty="0">
                          <a:solidFill>
                            <a:schemeClr val="tx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  <a:endParaRPr lang="en-GB" sz="2000" kern="100" dirty="0">
                        <a:solidFill>
                          <a:schemeClr val="tx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6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475736"/>
                  </a:ext>
                </a:extLst>
              </a:tr>
              <a:tr h="1449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Style</a:t>
                      </a:r>
                      <a:endParaRPr lang="en-GB" sz="2000" kern="100" dirty="0">
                        <a:solidFill>
                          <a:schemeClr val="bg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Hardcoded static styles array.</a:t>
                      </a:r>
                      <a:endParaRPr lang="en-GB" sz="2000" kern="100" dirty="0">
                        <a:solidFill>
                          <a:schemeClr val="bg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6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Cannot add new styles without modifying </a:t>
                      </a:r>
                      <a:r>
                        <a:rPr lang="en-GB" sz="2000" kern="0" dirty="0" err="1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Style.createStyles</a:t>
                      </a: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().</a:t>
                      </a:r>
                      <a:endParaRPr lang="en-GB" sz="2000" kern="100" dirty="0">
                        <a:solidFill>
                          <a:schemeClr val="bg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6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927372"/>
                  </a:ext>
                </a:extLst>
              </a:tr>
              <a:tr h="987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Accessor</a:t>
                      </a:r>
                      <a:endParaRPr lang="en-GB" sz="2000" kern="100" dirty="0">
                        <a:solidFill>
                          <a:schemeClr val="bg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Concrete implementations (</a:t>
                      </a:r>
                      <a:r>
                        <a:rPr lang="en-GB" sz="2000" kern="0" dirty="0" err="1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XMLAccessor</a:t>
                      </a: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 </a:t>
                      </a:r>
                      <a:r>
                        <a:rPr lang="en-GB" sz="2000" kern="0" dirty="0" err="1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DemoPresentation</a:t>
                      </a: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are coupled.</a:t>
                      </a:r>
                      <a:endParaRPr lang="en-GB" sz="2000" kern="100" dirty="0">
                        <a:solidFill>
                          <a:schemeClr val="bg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6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Adding new formats requires modifying </a:t>
                      </a:r>
                      <a:r>
                        <a:rPr lang="en-GB" sz="2000" kern="0" dirty="0" err="1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JabberPoint.main</a:t>
                      </a: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and </a:t>
                      </a:r>
                      <a:r>
                        <a:rPr lang="en-GB" sz="2000" kern="0" dirty="0" err="1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MenuController</a:t>
                      </a: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GB" sz="2000" kern="100" dirty="0">
                        <a:solidFill>
                          <a:schemeClr val="bg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6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160320"/>
                  </a:ext>
                </a:extLst>
              </a:tr>
              <a:tr h="2784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kern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XMLAccessor</a:t>
                      </a:r>
                      <a:endParaRPr lang="en-GB" sz="2000" kern="100">
                        <a:solidFill>
                          <a:schemeClr val="bg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Hardcoded checks for item types (text, image).</a:t>
                      </a:r>
                      <a:endParaRPr lang="en-GB" sz="2000" kern="100" dirty="0">
                        <a:solidFill>
                          <a:schemeClr val="bg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6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Adding new item types requires modifying </a:t>
                      </a:r>
                      <a:r>
                        <a:rPr lang="en-GB" sz="2000" kern="0" dirty="0" err="1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loadSlideItem</a:t>
                      </a: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GB" sz="2000" kern="100" dirty="0">
                        <a:solidFill>
                          <a:schemeClr val="bg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6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363979"/>
                  </a:ext>
                </a:extLst>
              </a:tr>
              <a:tr h="8032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kern="0" dirty="0" err="1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MenuController</a:t>
                      </a:r>
                      <a:endParaRPr lang="en-GB" sz="2000" kern="100" dirty="0">
                        <a:solidFill>
                          <a:schemeClr val="bg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Hardcoded file paths and accessors.</a:t>
                      </a:r>
                      <a:endParaRPr lang="en-GB" sz="2000" kern="100" dirty="0">
                        <a:solidFill>
                          <a:schemeClr val="bg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6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New file formats require changes to menu actions.</a:t>
                      </a:r>
                      <a:endParaRPr lang="en-GB" sz="2000" kern="100" dirty="0">
                        <a:solidFill>
                          <a:schemeClr val="bg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6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41566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5F3D02-C229-16B3-6859-6FD3C8F0F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D959F88-B09E-7079-6229-B07945DDB161}"/>
              </a:ext>
            </a:extLst>
          </p:cNvPr>
          <p:cNvGrpSpPr/>
          <p:nvPr/>
        </p:nvGrpSpPr>
        <p:grpSpPr>
          <a:xfrm>
            <a:off x="15481179" y="576468"/>
            <a:ext cx="1919429" cy="566532"/>
            <a:chOff x="0" y="0"/>
            <a:chExt cx="505529" cy="1492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C74C323-5E95-777E-F6A3-37836FD6377D}"/>
                </a:ext>
              </a:extLst>
            </p:cNvPr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57FF">
                    <a:alpha val="100000"/>
                  </a:srgbClr>
                </a:gs>
                <a:gs pos="100000">
                  <a:srgbClr val="FCAC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4675F17-D9FD-3FA8-6CC5-D34AF47AB04A}"/>
                </a:ext>
              </a:extLst>
            </p:cNvPr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2E820E8D-0AB2-29A1-C7AD-9C96BE48F3B8}"/>
              </a:ext>
            </a:extLst>
          </p:cNvPr>
          <p:cNvSpPr/>
          <p:nvPr/>
        </p:nvSpPr>
        <p:spPr>
          <a:xfrm rot="-5400000" flipV="1">
            <a:off x="-1449175" y="-220557"/>
            <a:ext cx="8558066" cy="8573655"/>
          </a:xfrm>
          <a:custGeom>
            <a:avLst/>
            <a:gdLst/>
            <a:ahLst/>
            <a:cxnLst/>
            <a:rect l="l" t="t" r="r" b="b"/>
            <a:pathLst>
              <a:path w="8558066" h="8573655">
                <a:moveTo>
                  <a:pt x="0" y="8573655"/>
                </a:moveTo>
                <a:lnTo>
                  <a:pt x="8558067" y="8573655"/>
                </a:lnTo>
                <a:lnTo>
                  <a:pt x="8558067" y="0"/>
                </a:lnTo>
                <a:lnTo>
                  <a:pt x="0" y="0"/>
                </a:lnTo>
                <a:lnTo>
                  <a:pt x="0" y="857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9D9588F-3708-00B9-A434-8E6A3C3C1F33}"/>
              </a:ext>
            </a:extLst>
          </p:cNvPr>
          <p:cNvSpPr/>
          <p:nvPr/>
        </p:nvSpPr>
        <p:spPr>
          <a:xfrm flipV="1">
            <a:off x="11497756" y="7411878"/>
            <a:ext cx="5653784" cy="5653784"/>
          </a:xfrm>
          <a:custGeom>
            <a:avLst/>
            <a:gdLst/>
            <a:ahLst/>
            <a:cxnLst/>
            <a:rect l="l" t="t" r="r" b="b"/>
            <a:pathLst>
              <a:path w="5653784" h="5653784">
                <a:moveTo>
                  <a:pt x="0" y="5653783"/>
                </a:moveTo>
                <a:lnTo>
                  <a:pt x="5653783" y="5653783"/>
                </a:lnTo>
                <a:lnTo>
                  <a:pt x="5653783" y="0"/>
                </a:lnTo>
                <a:lnTo>
                  <a:pt x="0" y="0"/>
                </a:lnTo>
                <a:lnTo>
                  <a:pt x="0" y="565378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9517E69-DABA-8DD8-D57B-C2927FE2A5C3}"/>
              </a:ext>
            </a:extLst>
          </p:cNvPr>
          <p:cNvSpPr/>
          <p:nvPr/>
        </p:nvSpPr>
        <p:spPr>
          <a:xfrm flipH="1">
            <a:off x="16191314" y="8345304"/>
            <a:ext cx="1432847" cy="1432847"/>
          </a:xfrm>
          <a:custGeom>
            <a:avLst/>
            <a:gdLst/>
            <a:ahLst/>
            <a:cxnLst/>
            <a:rect l="l" t="t" r="r" b="b"/>
            <a:pathLst>
              <a:path w="1432847" h="1432847">
                <a:moveTo>
                  <a:pt x="1432848" y="0"/>
                </a:moveTo>
                <a:lnTo>
                  <a:pt x="0" y="0"/>
                </a:lnTo>
                <a:lnTo>
                  <a:pt x="0" y="1432847"/>
                </a:lnTo>
                <a:lnTo>
                  <a:pt x="1432848" y="1432847"/>
                </a:lnTo>
                <a:lnTo>
                  <a:pt x="143284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9893230-F07E-C8E2-8681-CF3502721762}"/>
              </a:ext>
            </a:extLst>
          </p:cNvPr>
          <p:cNvSpPr txBox="1"/>
          <p:nvPr/>
        </p:nvSpPr>
        <p:spPr>
          <a:xfrm>
            <a:off x="15730249" y="663200"/>
            <a:ext cx="14212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Page 09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5EB8E3AD-8FF1-D62E-2CD5-367FE33D9DDE}"/>
              </a:ext>
            </a:extLst>
          </p:cNvPr>
          <p:cNvSpPr txBox="1"/>
          <p:nvPr/>
        </p:nvSpPr>
        <p:spPr>
          <a:xfrm>
            <a:off x="1850421" y="8447045"/>
            <a:ext cx="7707794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Principle Concern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B140B75-F64C-6AA6-8237-1CC0510CA4FE}"/>
              </a:ext>
            </a:extLst>
          </p:cNvPr>
          <p:cNvSpPr txBox="1"/>
          <p:nvPr/>
        </p:nvSpPr>
        <p:spPr>
          <a:xfrm>
            <a:off x="1856376" y="2650221"/>
            <a:ext cx="5953713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500"/>
              </a:lnSpc>
            </a:pPr>
            <a:r>
              <a:rPr lang="en-US" sz="5000" b="1" spc="10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Open/ Closed Principle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A4C05B3-043F-BA92-EF91-A1190E358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176709"/>
              </p:ext>
            </p:extLst>
          </p:nvPr>
        </p:nvGraphicFramePr>
        <p:xfrm>
          <a:off x="2601364" y="4403123"/>
          <a:ext cx="13913702" cy="3498182"/>
        </p:xfrm>
        <a:graphic>
          <a:graphicData uri="http://schemas.openxmlformats.org/drawingml/2006/table">
            <a:tbl>
              <a:tblPr firstRow="1" firstCol="1" bandRow="1"/>
              <a:tblGrid>
                <a:gridCol w="1970565">
                  <a:extLst>
                    <a:ext uri="{9D8B030D-6E8A-4147-A177-3AD203B41FA5}">
                      <a16:colId xmlns:a16="http://schemas.microsoft.com/office/drawing/2014/main" val="3596850701"/>
                    </a:ext>
                  </a:extLst>
                </a:gridCol>
                <a:gridCol w="4960385">
                  <a:extLst>
                    <a:ext uri="{9D8B030D-6E8A-4147-A177-3AD203B41FA5}">
                      <a16:colId xmlns:a16="http://schemas.microsoft.com/office/drawing/2014/main" val="2496891381"/>
                    </a:ext>
                  </a:extLst>
                </a:gridCol>
                <a:gridCol w="6982752">
                  <a:extLst>
                    <a:ext uri="{9D8B030D-6E8A-4147-A177-3AD203B41FA5}">
                      <a16:colId xmlns:a16="http://schemas.microsoft.com/office/drawing/2014/main" val="3366563506"/>
                    </a:ext>
                  </a:extLst>
                </a:gridCol>
              </a:tblGrid>
              <a:tr h="1274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b="1" kern="0" dirty="0">
                          <a:solidFill>
                            <a:schemeClr val="tx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  <a:endParaRPr lang="en-GB" sz="2000" kern="100" dirty="0">
                        <a:solidFill>
                          <a:schemeClr val="tx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b="1" kern="0" dirty="0">
                          <a:solidFill>
                            <a:schemeClr val="tx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Issue</a:t>
                      </a:r>
                      <a:endParaRPr lang="en-GB" sz="2000" kern="100" dirty="0">
                        <a:solidFill>
                          <a:schemeClr val="tx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6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b="1" kern="0" dirty="0">
                          <a:solidFill>
                            <a:schemeClr val="tx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  <a:endParaRPr lang="en-GB" sz="2000" kern="100" dirty="0">
                        <a:solidFill>
                          <a:schemeClr val="tx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6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475736"/>
                  </a:ext>
                </a:extLst>
              </a:tr>
              <a:tr h="1449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Style</a:t>
                      </a:r>
                      <a:endParaRPr lang="en-GB" sz="2000" kern="100" dirty="0">
                        <a:solidFill>
                          <a:schemeClr val="bg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Hardcoded static styles array.</a:t>
                      </a:r>
                      <a:endParaRPr lang="en-GB" sz="2000" kern="100" dirty="0">
                        <a:solidFill>
                          <a:schemeClr val="bg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6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Cannot add new styles without modifying </a:t>
                      </a:r>
                      <a:r>
                        <a:rPr lang="en-GB" sz="2000" kern="0" dirty="0" err="1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Style.createStyles</a:t>
                      </a: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().</a:t>
                      </a:r>
                      <a:endParaRPr lang="en-GB" sz="2000" kern="100" dirty="0">
                        <a:solidFill>
                          <a:schemeClr val="bg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6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927372"/>
                  </a:ext>
                </a:extLst>
              </a:tr>
              <a:tr h="987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Accessor</a:t>
                      </a:r>
                      <a:endParaRPr lang="en-GB" sz="2000" kern="100" dirty="0">
                        <a:solidFill>
                          <a:schemeClr val="bg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Concrete implementations (</a:t>
                      </a:r>
                      <a:r>
                        <a:rPr lang="en-GB" sz="2000" kern="0" dirty="0" err="1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XMLAccessor</a:t>
                      </a: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 </a:t>
                      </a:r>
                      <a:r>
                        <a:rPr lang="en-GB" sz="2000" kern="0" dirty="0" err="1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DemoPresentation</a:t>
                      </a: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are coupled.</a:t>
                      </a:r>
                      <a:endParaRPr lang="en-GB" sz="2000" kern="100" dirty="0">
                        <a:solidFill>
                          <a:schemeClr val="bg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6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Adding new formats requires modifying </a:t>
                      </a:r>
                      <a:r>
                        <a:rPr lang="en-GB" sz="2000" kern="0" dirty="0" err="1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JabberPoint.main</a:t>
                      </a: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and </a:t>
                      </a:r>
                      <a:r>
                        <a:rPr lang="en-GB" sz="2000" kern="0" dirty="0" err="1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MenuController</a:t>
                      </a: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GB" sz="2000" kern="100" dirty="0">
                        <a:solidFill>
                          <a:schemeClr val="bg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6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160320"/>
                  </a:ext>
                </a:extLst>
              </a:tr>
              <a:tr h="2784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kern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XMLAccessor</a:t>
                      </a:r>
                      <a:endParaRPr lang="en-GB" sz="2000" kern="100">
                        <a:solidFill>
                          <a:schemeClr val="bg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Hardcoded checks for item types (text, image).</a:t>
                      </a:r>
                      <a:endParaRPr lang="en-GB" sz="2000" kern="100" dirty="0">
                        <a:solidFill>
                          <a:schemeClr val="bg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6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Adding new item types requires modifying </a:t>
                      </a:r>
                      <a:r>
                        <a:rPr lang="en-GB" sz="2000" kern="0" dirty="0" err="1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loadSlideItem</a:t>
                      </a: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GB" sz="2000" kern="100" dirty="0">
                        <a:solidFill>
                          <a:schemeClr val="bg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6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363979"/>
                  </a:ext>
                </a:extLst>
              </a:tr>
              <a:tr h="8032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kern="0" dirty="0" err="1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MenuController</a:t>
                      </a:r>
                      <a:endParaRPr lang="en-GB" sz="2000" kern="100" dirty="0">
                        <a:solidFill>
                          <a:schemeClr val="bg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Hardcoded file paths and accessors.</a:t>
                      </a:r>
                      <a:endParaRPr lang="en-GB" sz="2000" kern="100" dirty="0">
                        <a:solidFill>
                          <a:schemeClr val="bg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6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kern="0" dirty="0">
                          <a:solidFill>
                            <a:schemeClr val="bg1"/>
                          </a:solidFill>
                          <a:effectLst/>
                          <a:latin typeface="Open Sauce" panose="020B060402020202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New file formats require changes to menu actions.</a:t>
                      </a:r>
                      <a:endParaRPr lang="en-GB" sz="2000" kern="100" dirty="0">
                        <a:solidFill>
                          <a:schemeClr val="bg1"/>
                        </a:solidFill>
                        <a:effectLst/>
                        <a:latin typeface="Open Sauce" panose="020B060402020202020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6" marR="956" marT="956" marB="95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415662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5103EBBF-916E-1612-071D-5D6FF421DBB7}"/>
              </a:ext>
            </a:extLst>
          </p:cNvPr>
          <p:cNvGrpSpPr/>
          <p:nvPr/>
        </p:nvGrpSpPr>
        <p:grpSpPr>
          <a:xfrm>
            <a:off x="4592426" y="659090"/>
            <a:ext cx="9130305" cy="713498"/>
            <a:chOff x="4592426" y="659090"/>
            <a:chExt cx="9130305" cy="713498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A650CBAE-6775-384C-A55D-FD175608CCFC}"/>
                </a:ext>
              </a:extLst>
            </p:cNvPr>
            <p:cNvSpPr txBox="1"/>
            <p:nvPr/>
          </p:nvSpPr>
          <p:spPr>
            <a:xfrm>
              <a:off x="4592426" y="659090"/>
              <a:ext cx="1662550" cy="347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b="1" spc="4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Home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F29B8F96-420D-3CD7-3970-0FCBCA1A460E}"/>
                </a:ext>
              </a:extLst>
            </p:cNvPr>
            <p:cNvSpPr txBox="1"/>
            <p:nvPr/>
          </p:nvSpPr>
          <p:spPr>
            <a:xfrm>
              <a:off x="6856548" y="661303"/>
              <a:ext cx="1907082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Refactor for Design Pattern</a:t>
              </a: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8D35FCA0-C0AA-19C0-422A-ACB71CD5AFBA}"/>
                </a:ext>
              </a:extLst>
            </p:cNvPr>
            <p:cNvSpPr txBox="1"/>
            <p:nvPr/>
          </p:nvSpPr>
          <p:spPr>
            <a:xfrm>
              <a:off x="9564171" y="661303"/>
              <a:ext cx="1589190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Principle Concern</a:t>
              </a: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4DE14DE8-3ED9-2F80-4273-14FCAE0210D8}"/>
                </a:ext>
              </a:extLst>
            </p:cNvPr>
            <p:cNvSpPr txBox="1"/>
            <p:nvPr/>
          </p:nvSpPr>
          <p:spPr>
            <a:xfrm>
              <a:off x="11497756" y="659090"/>
              <a:ext cx="2224975" cy="71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Further Improvements</a:t>
              </a:r>
            </a:p>
          </p:txBody>
        </p:sp>
      </p:grpSp>
      <p:grpSp>
        <p:nvGrpSpPr>
          <p:cNvPr id="22" name="Group 6">
            <a:extLst>
              <a:ext uri="{FF2B5EF4-FFF2-40B4-BE49-F238E27FC236}">
                <a16:creationId xmlns:a16="http://schemas.microsoft.com/office/drawing/2014/main" id="{17A6C9F0-B525-5DEF-6D50-9A5F4E129661}"/>
              </a:ext>
            </a:extLst>
          </p:cNvPr>
          <p:cNvGrpSpPr/>
          <p:nvPr/>
        </p:nvGrpSpPr>
        <p:grpSpPr>
          <a:xfrm>
            <a:off x="-12226062" y="2650221"/>
            <a:ext cx="10075689" cy="3733047"/>
            <a:chOff x="0" y="0"/>
            <a:chExt cx="1560988" cy="578347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462F716-3297-923D-5688-F0E3EFD513DA}"/>
                </a:ext>
              </a:extLst>
            </p:cNvPr>
            <p:cNvSpPr/>
            <p:nvPr/>
          </p:nvSpPr>
          <p:spPr>
            <a:xfrm>
              <a:off x="0" y="0"/>
              <a:ext cx="1560988" cy="578347"/>
            </a:xfrm>
            <a:custGeom>
              <a:avLst/>
              <a:gdLst/>
              <a:ahLst/>
              <a:cxnLst/>
              <a:rect l="l" t="t" r="r" b="b"/>
              <a:pathLst>
                <a:path w="1560988" h="578347">
                  <a:moveTo>
                    <a:pt x="60702" y="0"/>
                  </a:moveTo>
                  <a:lnTo>
                    <a:pt x="1500286" y="0"/>
                  </a:lnTo>
                  <a:cubicBezTo>
                    <a:pt x="1533811" y="0"/>
                    <a:pt x="1560988" y="27177"/>
                    <a:pt x="1560988" y="60702"/>
                  </a:cubicBezTo>
                  <a:lnTo>
                    <a:pt x="1560988" y="517645"/>
                  </a:lnTo>
                  <a:cubicBezTo>
                    <a:pt x="1560988" y="551170"/>
                    <a:pt x="1533811" y="578347"/>
                    <a:pt x="1500286" y="578347"/>
                  </a:cubicBezTo>
                  <a:lnTo>
                    <a:pt x="60702" y="578347"/>
                  </a:lnTo>
                  <a:cubicBezTo>
                    <a:pt x="27177" y="578347"/>
                    <a:pt x="0" y="551170"/>
                    <a:pt x="0" y="517645"/>
                  </a:cubicBezTo>
                  <a:lnTo>
                    <a:pt x="0" y="60702"/>
                  </a:lnTo>
                  <a:cubicBezTo>
                    <a:pt x="0" y="27177"/>
                    <a:pt x="27177" y="0"/>
                    <a:pt x="60702" y="0"/>
                  </a:cubicBezTo>
                  <a:close/>
                </a:path>
              </a:pathLst>
            </a:custGeom>
            <a:blipFill>
              <a:blip r:embed="rId8"/>
              <a:stretch>
                <a:fillRect l="-2928" r="-2928"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24" name="TextBox 16">
            <a:extLst>
              <a:ext uri="{FF2B5EF4-FFF2-40B4-BE49-F238E27FC236}">
                <a16:creationId xmlns:a16="http://schemas.microsoft.com/office/drawing/2014/main" id="{766C1736-B09D-E681-7BD5-8A74CE92443D}"/>
              </a:ext>
            </a:extLst>
          </p:cNvPr>
          <p:cNvSpPr txBox="1"/>
          <p:nvPr/>
        </p:nvSpPr>
        <p:spPr>
          <a:xfrm>
            <a:off x="1850421" y="12687300"/>
            <a:ext cx="744002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500"/>
              </a:lnSpc>
            </a:pPr>
            <a:r>
              <a:rPr lang="en-GB" sz="5400" b="1" kern="0" dirty="0" err="1">
                <a:solidFill>
                  <a:schemeClr val="bg1"/>
                </a:solidFill>
                <a:effectLst/>
                <a:latin typeface="Open Sauce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Liskov</a:t>
            </a:r>
            <a:r>
              <a:rPr lang="en-GB" sz="5400" b="1" kern="0" dirty="0">
                <a:solidFill>
                  <a:schemeClr val="bg1"/>
                </a:solidFill>
                <a:effectLst/>
                <a:latin typeface="Open Sauce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Substitution Principle</a:t>
            </a:r>
            <a:endParaRPr lang="en-US" sz="5000" b="1" spc="10" dirty="0">
              <a:solidFill>
                <a:schemeClr val="bg1"/>
              </a:solidFill>
              <a:latin typeface="Open Sauce Bold" panose="020B0604020202020204" charset="0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08D7D6D4-C7EB-E267-2735-99AE6B806CBC}"/>
              </a:ext>
            </a:extLst>
          </p:cNvPr>
          <p:cNvSpPr txBox="1"/>
          <p:nvPr/>
        </p:nvSpPr>
        <p:spPr>
          <a:xfrm>
            <a:off x="19507200" y="2256896"/>
            <a:ext cx="5741000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04"/>
              </a:lnSpc>
            </a:pPr>
            <a:r>
              <a:rPr lang="en-US" sz="6641" spc="-31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Principle Concern</a:t>
            </a: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940A362A-26E0-C403-B736-EBF4E7786CB7}"/>
              </a:ext>
            </a:extLst>
          </p:cNvPr>
          <p:cNvSpPr txBox="1"/>
          <p:nvPr/>
        </p:nvSpPr>
        <p:spPr>
          <a:xfrm>
            <a:off x="19329920" y="4693898"/>
            <a:ext cx="5030355" cy="4390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DemoPresentation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 class violates LSP because it throws an exception in the 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saveFile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 method, which is not part of the contract defined by its superclass Accessor.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GB" sz="28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800" kern="100" dirty="0">
              <a:solidFill>
                <a:schemeClr val="bg1"/>
              </a:solidFill>
              <a:effectLst/>
              <a:latin typeface="Open Sauce 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3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GB" sz="2000" b="1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Refactor </a:t>
            </a:r>
            <a:r>
              <a:rPr lang="en-GB" sz="2000" b="1" kern="0" dirty="0" err="1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DemoPresentation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000" kern="100" dirty="0">
              <a:solidFill>
                <a:schemeClr val="bg1"/>
              </a:solidFill>
              <a:effectLst/>
              <a:latin typeface="Open Sauce 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0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The method “</a:t>
            </a:r>
            <a:r>
              <a:rPr lang="en-GB" sz="2000" kern="0" dirty="0" err="1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saveFile</a:t>
            </a:r>
            <a:r>
              <a:rPr lang="en-GB" sz="2000" kern="0" dirty="0">
                <a:solidFill>
                  <a:schemeClr val="bg1"/>
                </a:solidFill>
                <a:effectLst/>
                <a:latin typeface="Open Sauce "/>
                <a:ea typeface="Times New Roman" panose="02020603050405020304" pitchFamily="18" charset="0"/>
                <a:cs typeface="Times New Roman" panose="02020603050405020304" pitchFamily="18" charset="0"/>
              </a:rPr>
              <a:t>()” provides a meaningful implementation (e.g., saving to a temporary file).</a:t>
            </a:r>
            <a:endParaRPr lang="en-GB" sz="2000" kern="100" dirty="0">
              <a:solidFill>
                <a:schemeClr val="bg1"/>
              </a:solidFill>
              <a:effectLst/>
              <a:latin typeface="Open Sauce 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22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1827</Words>
  <Application>Microsoft Office PowerPoint</Application>
  <PresentationFormat>Custom</PresentationFormat>
  <Paragraphs>314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Open Sauce </vt:lpstr>
      <vt:lpstr>Calibri</vt:lpstr>
      <vt:lpstr>Open Sauce Medium</vt:lpstr>
      <vt:lpstr>Aptos</vt:lpstr>
      <vt:lpstr>Open Sauce Light</vt:lpstr>
      <vt:lpstr>Open Sauce Bold</vt:lpstr>
      <vt:lpstr>Open Sauce</vt:lpstr>
      <vt:lpstr>Wingdings</vt:lpstr>
      <vt:lpstr>Arial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Purple Modern Programming Presentation</dc:title>
  <cp:lastModifiedBy>Thu Tran</cp:lastModifiedBy>
  <cp:revision>8</cp:revision>
  <dcterms:created xsi:type="dcterms:W3CDTF">2006-08-16T00:00:00Z</dcterms:created>
  <dcterms:modified xsi:type="dcterms:W3CDTF">2025-04-06T23:29:01Z</dcterms:modified>
  <dc:identifier>DAGhBaWyOxs</dc:identifier>
</cp:coreProperties>
</file>